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67" r:id="rId2"/>
    <p:sldId id="262" r:id="rId3"/>
    <p:sldId id="280" r:id="rId4"/>
    <p:sldId id="294" r:id="rId5"/>
    <p:sldId id="305" r:id="rId6"/>
    <p:sldId id="309" r:id="rId7"/>
    <p:sldId id="279" r:id="rId8"/>
    <p:sldId id="278" r:id="rId9"/>
    <p:sldId id="307" r:id="rId10"/>
    <p:sldId id="277" r:id="rId11"/>
    <p:sldId id="308" r:id="rId12"/>
    <p:sldId id="314" r:id="rId13"/>
    <p:sldId id="310" r:id="rId14"/>
    <p:sldId id="258" r:id="rId15"/>
    <p:sldId id="313" r:id="rId16"/>
    <p:sldId id="293" r:id="rId17"/>
    <p:sldId id="311" r:id="rId18"/>
    <p:sldId id="282" r:id="rId19"/>
    <p:sldId id="283" r:id="rId20"/>
    <p:sldId id="312" r:id="rId21"/>
    <p:sldId id="268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805" autoAdjust="0"/>
  </p:normalViewPr>
  <p:slideViewPr>
    <p:cSldViewPr snapToGrid="0" snapToObjects="1" showGuides="1">
      <p:cViewPr>
        <p:scale>
          <a:sx n="90" d="100"/>
          <a:sy n="90" d="100"/>
        </p:scale>
        <p:origin x="-2168" y="-504"/>
      </p:cViewPr>
      <p:guideLst>
        <p:guide orient="horz" pos="2153"/>
        <p:guide pos="2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42804E-2BF1-5549-A452-943BB4DC6652}" type="doc">
      <dgm:prSet loTypeId="urn:microsoft.com/office/officeart/2005/8/layout/gear1" loCatId="" qsTypeId="urn:microsoft.com/office/officeart/2005/8/quickstyle/3D4" qsCatId="3D" csTypeId="urn:microsoft.com/office/officeart/2005/8/colors/accent1_2" csCatId="accent1" phldr="1"/>
      <dgm:spPr/>
    </dgm:pt>
    <dgm:pt modelId="{E7EBA352-9325-1B4E-A15F-97646091A25D}">
      <dgm:prSet phldrT="[Text]"/>
      <dgm:spPr/>
      <dgm:t>
        <a:bodyPr/>
        <a:lstStyle/>
        <a:p>
          <a:r>
            <a:rPr lang="en-US" dirty="0" smtClean="0"/>
            <a:t>CVS</a:t>
          </a:r>
          <a:endParaRPr lang="en-US" dirty="0"/>
        </a:p>
      </dgm:t>
    </dgm:pt>
    <dgm:pt modelId="{0D615606-68A4-7049-B753-3EC9B4E9B467}" type="parTrans" cxnId="{CB03E9F8-9025-7542-87EB-131767A5C62F}">
      <dgm:prSet/>
      <dgm:spPr/>
      <dgm:t>
        <a:bodyPr/>
        <a:lstStyle/>
        <a:p>
          <a:endParaRPr lang="en-US"/>
        </a:p>
      </dgm:t>
    </dgm:pt>
    <dgm:pt modelId="{C198F3A3-F4AE-784A-BBD4-8BC3D2278D87}" type="sibTrans" cxnId="{CB03E9F8-9025-7542-87EB-131767A5C62F}">
      <dgm:prSet/>
      <dgm:spPr/>
      <dgm:t>
        <a:bodyPr/>
        <a:lstStyle/>
        <a:p>
          <a:endParaRPr lang="en-US"/>
        </a:p>
      </dgm:t>
    </dgm:pt>
    <dgm:pt modelId="{4BCA7BE3-5380-C546-8AAF-668BC42BDB13}">
      <dgm:prSet phldrT="[Text]"/>
      <dgm:spPr/>
      <dgm:t>
        <a:bodyPr/>
        <a:lstStyle/>
        <a:p>
          <a:r>
            <a:rPr lang="en-US" dirty="0" smtClean="0"/>
            <a:t>XLS</a:t>
          </a:r>
          <a:endParaRPr lang="en-US" dirty="0"/>
        </a:p>
      </dgm:t>
    </dgm:pt>
    <dgm:pt modelId="{A0160550-F3C1-9A47-8F29-41833729BAEE}" type="parTrans" cxnId="{44C742CE-EF52-DB48-9704-669519361492}">
      <dgm:prSet/>
      <dgm:spPr/>
      <dgm:t>
        <a:bodyPr/>
        <a:lstStyle/>
        <a:p>
          <a:endParaRPr lang="en-US"/>
        </a:p>
      </dgm:t>
    </dgm:pt>
    <dgm:pt modelId="{9EE01558-2435-6A44-8C3A-1754A193C425}" type="sibTrans" cxnId="{44C742CE-EF52-DB48-9704-669519361492}">
      <dgm:prSet/>
      <dgm:spPr/>
      <dgm:t>
        <a:bodyPr/>
        <a:lstStyle/>
        <a:p>
          <a:endParaRPr lang="en-US"/>
        </a:p>
      </dgm:t>
    </dgm:pt>
    <dgm:pt modelId="{76EED901-F968-FC4F-9F32-4F87DDFB54EE}">
      <dgm:prSet phldrT="[Text]"/>
      <dgm:spPr/>
      <dgm:t>
        <a:bodyPr/>
        <a:lstStyle/>
        <a:p>
          <a:r>
            <a:rPr lang="en-US" dirty="0" smtClean="0"/>
            <a:t>JSON</a:t>
          </a:r>
          <a:endParaRPr lang="en-US" dirty="0"/>
        </a:p>
      </dgm:t>
    </dgm:pt>
    <dgm:pt modelId="{352DE426-E506-194B-9739-8DF7566179D9}" type="parTrans" cxnId="{F2A72EB0-4A7B-C945-884D-C4584AB56BEA}">
      <dgm:prSet/>
      <dgm:spPr/>
      <dgm:t>
        <a:bodyPr/>
        <a:lstStyle/>
        <a:p>
          <a:endParaRPr lang="en-US"/>
        </a:p>
      </dgm:t>
    </dgm:pt>
    <dgm:pt modelId="{02F728B0-81B6-4D42-A862-C5FBCF9872E6}" type="sibTrans" cxnId="{F2A72EB0-4A7B-C945-884D-C4584AB56BEA}">
      <dgm:prSet/>
      <dgm:spPr/>
      <dgm:t>
        <a:bodyPr/>
        <a:lstStyle/>
        <a:p>
          <a:endParaRPr lang="en-US"/>
        </a:p>
      </dgm:t>
    </dgm:pt>
    <dgm:pt modelId="{FE94CD02-8955-DE4E-95C8-16CB73A98A0A}" type="pres">
      <dgm:prSet presAssocID="{4B42804E-2BF1-5549-A452-943BB4DC665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153113F-8372-8D48-9FD8-5B9CEFBEB671}" type="pres">
      <dgm:prSet presAssocID="{E7EBA352-9325-1B4E-A15F-97646091A25D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AEA8F-D650-3249-8DEE-259EF358BD91}" type="pres">
      <dgm:prSet presAssocID="{E7EBA352-9325-1B4E-A15F-97646091A25D}" presName="gear1srcNode" presStyleLbl="node1" presStyleIdx="0" presStyleCnt="3"/>
      <dgm:spPr/>
      <dgm:t>
        <a:bodyPr/>
        <a:lstStyle/>
        <a:p>
          <a:endParaRPr lang="en-US"/>
        </a:p>
      </dgm:t>
    </dgm:pt>
    <dgm:pt modelId="{34F52A50-A024-5446-9935-154E97CE17C7}" type="pres">
      <dgm:prSet presAssocID="{E7EBA352-9325-1B4E-A15F-97646091A25D}" presName="gear1dstNode" presStyleLbl="node1" presStyleIdx="0" presStyleCnt="3"/>
      <dgm:spPr/>
      <dgm:t>
        <a:bodyPr/>
        <a:lstStyle/>
        <a:p>
          <a:endParaRPr lang="en-US"/>
        </a:p>
      </dgm:t>
    </dgm:pt>
    <dgm:pt modelId="{6320689B-0C61-3241-BEA4-31312AAA5E04}" type="pres">
      <dgm:prSet presAssocID="{4BCA7BE3-5380-C546-8AAF-668BC42BDB13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C59744-9005-6249-827A-EA922000D5D2}" type="pres">
      <dgm:prSet presAssocID="{4BCA7BE3-5380-C546-8AAF-668BC42BDB13}" presName="gear2srcNode" presStyleLbl="node1" presStyleIdx="1" presStyleCnt="3"/>
      <dgm:spPr/>
      <dgm:t>
        <a:bodyPr/>
        <a:lstStyle/>
        <a:p>
          <a:endParaRPr lang="en-US"/>
        </a:p>
      </dgm:t>
    </dgm:pt>
    <dgm:pt modelId="{00C622F6-A14F-5E48-B8AD-AB488775BE70}" type="pres">
      <dgm:prSet presAssocID="{4BCA7BE3-5380-C546-8AAF-668BC42BDB13}" presName="gear2dstNode" presStyleLbl="node1" presStyleIdx="1" presStyleCnt="3"/>
      <dgm:spPr/>
      <dgm:t>
        <a:bodyPr/>
        <a:lstStyle/>
        <a:p>
          <a:endParaRPr lang="en-US"/>
        </a:p>
      </dgm:t>
    </dgm:pt>
    <dgm:pt modelId="{F3FFE075-0CC7-7644-AA6D-C21FD0CC51BB}" type="pres">
      <dgm:prSet presAssocID="{76EED901-F968-FC4F-9F32-4F87DDFB54EE}" presName="gear3" presStyleLbl="node1" presStyleIdx="2" presStyleCnt="3"/>
      <dgm:spPr/>
      <dgm:t>
        <a:bodyPr/>
        <a:lstStyle/>
        <a:p>
          <a:endParaRPr lang="en-US"/>
        </a:p>
      </dgm:t>
    </dgm:pt>
    <dgm:pt modelId="{25D7D022-CE80-4D42-A5A4-E6AE259549A5}" type="pres">
      <dgm:prSet presAssocID="{76EED901-F968-FC4F-9F32-4F87DDFB54E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635AC5-6979-5740-9173-D7265B8C2E22}" type="pres">
      <dgm:prSet presAssocID="{76EED901-F968-FC4F-9F32-4F87DDFB54EE}" presName="gear3srcNode" presStyleLbl="node1" presStyleIdx="2" presStyleCnt="3"/>
      <dgm:spPr/>
      <dgm:t>
        <a:bodyPr/>
        <a:lstStyle/>
        <a:p>
          <a:endParaRPr lang="en-US"/>
        </a:p>
      </dgm:t>
    </dgm:pt>
    <dgm:pt modelId="{B83AC00E-4B1E-9B4A-8E27-6457D7511607}" type="pres">
      <dgm:prSet presAssocID="{76EED901-F968-FC4F-9F32-4F87DDFB54EE}" presName="gear3dstNode" presStyleLbl="node1" presStyleIdx="2" presStyleCnt="3"/>
      <dgm:spPr/>
      <dgm:t>
        <a:bodyPr/>
        <a:lstStyle/>
        <a:p>
          <a:endParaRPr lang="en-US"/>
        </a:p>
      </dgm:t>
    </dgm:pt>
    <dgm:pt modelId="{5F2CA162-AA42-A041-87A5-CCEE50CE228C}" type="pres">
      <dgm:prSet presAssocID="{C198F3A3-F4AE-784A-BBD4-8BC3D2278D87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3676918A-F9BA-C348-9A3D-9C8E6D0D4D7B}" type="pres">
      <dgm:prSet presAssocID="{9EE01558-2435-6A44-8C3A-1754A193C425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0752F08E-17ED-4B43-A3C9-F3117E05398E}" type="pres">
      <dgm:prSet presAssocID="{02F728B0-81B6-4D42-A862-C5FBCF9872E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F2A72EB0-4A7B-C945-884D-C4584AB56BEA}" srcId="{4B42804E-2BF1-5549-A452-943BB4DC6652}" destId="{76EED901-F968-FC4F-9F32-4F87DDFB54EE}" srcOrd="2" destOrd="0" parTransId="{352DE426-E506-194B-9739-8DF7566179D9}" sibTransId="{02F728B0-81B6-4D42-A862-C5FBCF9872E6}"/>
    <dgm:cxn modelId="{A2FFF828-D7E2-6E4C-A531-E3BD369877E0}" type="presOf" srcId="{4B42804E-2BF1-5549-A452-943BB4DC6652}" destId="{FE94CD02-8955-DE4E-95C8-16CB73A98A0A}" srcOrd="0" destOrd="0" presId="urn:microsoft.com/office/officeart/2005/8/layout/gear1"/>
    <dgm:cxn modelId="{5B36BD7D-4ED0-2445-A6AC-13C76C2CB53E}" type="presOf" srcId="{E7EBA352-9325-1B4E-A15F-97646091A25D}" destId="{3153113F-8372-8D48-9FD8-5B9CEFBEB671}" srcOrd="0" destOrd="0" presId="urn:microsoft.com/office/officeart/2005/8/layout/gear1"/>
    <dgm:cxn modelId="{B1400E13-87DF-FB4B-A16A-7421A986E617}" type="presOf" srcId="{4BCA7BE3-5380-C546-8AAF-668BC42BDB13}" destId="{20C59744-9005-6249-827A-EA922000D5D2}" srcOrd="1" destOrd="0" presId="urn:microsoft.com/office/officeart/2005/8/layout/gear1"/>
    <dgm:cxn modelId="{01DFD22F-C0EA-5B4B-B60E-63B6DA1C8861}" type="presOf" srcId="{C198F3A3-F4AE-784A-BBD4-8BC3D2278D87}" destId="{5F2CA162-AA42-A041-87A5-CCEE50CE228C}" srcOrd="0" destOrd="0" presId="urn:microsoft.com/office/officeart/2005/8/layout/gear1"/>
    <dgm:cxn modelId="{70BD2339-7B31-F942-95F6-60AE91A0576F}" type="presOf" srcId="{76EED901-F968-FC4F-9F32-4F87DDFB54EE}" destId="{B83AC00E-4B1E-9B4A-8E27-6457D7511607}" srcOrd="3" destOrd="0" presId="urn:microsoft.com/office/officeart/2005/8/layout/gear1"/>
    <dgm:cxn modelId="{44C742CE-EF52-DB48-9704-669519361492}" srcId="{4B42804E-2BF1-5549-A452-943BB4DC6652}" destId="{4BCA7BE3-5380-C546-8AAF-668BC42BDB13}" srcOrd="1" destOrd="0" parTransId="{A0160550-F3C1-9A47-8F29-41833729BAEE}" sibTransId="{9EE01558-2435-6A44-8C3A-1754A193C425}"/>
    <dgm:cxn modelId="{CB03E9F8-9025-7542-87EB-131767A5C62F}" srcId="{4B42804E-2BF1-5549-A452-943BB4DC6652}" destId="{E7EBA352-9325-1B4E-A15F-97646091A25D}" srcOrd="0" destOrd="0" parTransId="{0D615606-68A4-7049-B753-3EC9B4E9B467}" sibTransId="{C198F3A3-F4AE-784A-BBD4-8BC3D2278D87}"/>
    <dgm:cxn modelId="{FDD75FD4-88CE-BE42-9960-ADA5A71B00F2}" type="presOf" srcId="{02F728B0-81B6-4D42-A862-C5FBCF9872E6}" destId="{0752F08E-17ED-4B43-A3C9-F3117E05398E}" srcOrd="0" destOrd="0" presId="urn:microsoft.com/office/officeart/2005/8/layout/gear1"/>
    <dgm:cxn modelId="{C828DEA1-C966-9442-941E-16EDFE3CE114}" type="presOf" srcId="{E7EBA352-9325-1B4E-A15F-97646091A25D}" destId="{34F52A50-A024-5446-9935-154E97CE17C7}" srcOrd="2" destOrd="0" presId="urn:microsoft.com/office/officeart/2005/8/layout/gear1"/>
    <dgm:cxn modelId="{01DDC6A9-BAB6-544F-A6B1-0DFAAE887AC0}" type="presOf" srcId="{76EED901-F968-FC4F-9F32-4F87DDFB54EE}" destId="{06635AC5-6979-5740-9173-D7265B8C2E22}" srcOrd="2" destOrd="0" presId="urn:microsoft.com/office/officeart/2005/8/layout/gear1"/>
    <dgm:cxn modelId="{72546AAD-2FB6-3D4F-AAE7-BB56E6E15C11}" type="presOf" srcId="{76EED901-F968-FC4F-9F32-4F87DDFB54EE}" destId="{F3FFE075-0CC7-7644-AA6D-C21FD0CC51BB}" srcOrd="0" destOrd="0" presId="urn:microsoft.com/office/officeart/2005/8/layout/gear1"/>
    <dgm:cxn modelId="{93553032-3563-D447-910E-BD8623F3A88C}" type="presOf" srcId="{4BCA7BE3-5380-C546-8AAF-668BC42BDB13}" destId="{6320689B-0C61-3241-BEA4-31312AAA5E04}" srcOrd="0" destOrd="0" presId="urn:microsoft.com/office/officeart/2005/8/layout/gear1"/>
    <dgm:cxn modelId="{CA2D1111-5510-654B-BA49-651C1A267524}" type="presOf" srcId="{E7EBA352-9325-1B4E-A15F-97646091A25D}" destId="{5B0AEA8F-D650-3249-8DEE-259EF358BD91}" srcOrd="1" destOrd="0" presId="urn:microsoft.com/office/officeart/2005/8/layout/gear1"/>
    <dgm:cxn modelId="{A93D26C0-B623-9A44-B590-CDCD963BDA4D}" type="presOf" srcId="{9EE01558-2435-6A44-8C3A-1754A193C425}" destId="{3676918A-F9BA-C348-9A3D-9C8E6D0D4D7B}" srcOrd="0" destOrd="0" presId="urn:microsoft.com/office/officeart/2005/8/layout/gear1"/>
    <dgm:cxn modelId="{D9920BEB-40B6-3542-9799-91D11A926902}" type="presOf" srcId="{4BCA7BE3-5380-C546-8AAF-668BC42BDB13}" destId="{00C622F6-A14F-5E48-B8AD-AB488775BE70}" srcOrd="2" destOrd="0" presId="urn:microsoft.com/office/officeart/2005/8/layout/gear1"/>
    <dgm:cxn modelId="{0ECAD535-1EF3-F54A-AF8C-23ECA16C7B5A}" type="presOf" srcId="{76EED901-F968-FC4F-9F32-4F87DDFB54EE}" destId="{25D7D022-CE80-4D42-A5A4-E6AE259549A5}" srcOrd="1" destOrd="0" presId="urn:microsoft.com/office/officeart/2005/8/layout/gear1"/>
    <dgm:cxn modelId="{28D3C624-4ABB-344E-AABA-C7E21AB0DD91}" type="presParOf" srcId="{FE94CD02-8955-DE4E-95C8-16CB73A98A0A}" destId="{3153113F-8372-8D48-9FD8-5B9CEFBEB671}" srcOrd="0" destOrd="0" presId="urn:microsoft.com/office/officeart/2005/8/layout/gear1"/>
    <dgm:cxn modelId="{BC2CF4B2-5405-3148-B5FD-178829283083}" type="presParOf" srcId="{FE94CD02-8955-DE4E-95C8-16CB73A98A0A}" destId="{5B0AEA8F-D650-3249-8DEE-259EF358BD91}" srcOrd="1" destOrd="0" presId="urn:microsoft.com/office/officeart/2005/8/layout/gear1"/>
    <dgm:cxn modelId="{2A6E2639-04E5-2949-AD42-D646435EA8A2}" type="presParOf" srcId="{FE94CD02-8955-DE4E-95C8-16CB73A98A0A}" destId="{34F52A50-A024-5446-9935-154E97CE17C7}" srcOrd="2" destOrd="0" presId="urn:microsoft.com/office/officeart/2005/8/layout/gear1"/>
    <dgm:cxn modelId="{3B3615C0-3C20-9141-B87B-B174BD8DA314}" type="presParOf" srcId="{FE94CD02-8955-DE4E-95C8-16CB73A98A0A}" destId="{6320689B-0C61-3241-BEA4-31312AAA5E04}" srcOrd="3" destOrd="0" presId="urn:microsoft.com/office/officeart/2005/8/layout/gear1"/>
    <dgm:cxn modelId="{D0F71941-8A2A-A34A-880B-1E5A8A787804}" type="presParOf" srcId="{FE94CD02-8955-DE4E-95C8-16CB73A98A0A}" destId="{20C59744-9005-6249-827A-EA922000D5D2}" srcOrd="4" destOrd="0" presId="urn:microsoft.com/office/officeart/2005/8/layout/gear1"/>
    <dgm:cxn modelId="{FF9E87D0-EA96-2E4F-A53B-7CDFB1D0CB55}" type="presParOf" srcId="{FE94CD02-8955-DE4E-95C8-16CB73A98A0A}" destId="{00C622F6-A14F-5E48-B8AD-AB488775BE70}" srcOrd="5" destOrd="0" presId="urn:microsoft.com/office/officeart/2005/8/layout/gear1"/>
    <dgm:cxn modelId="{C703C6C7-ABCB-A24F-B1C6-F215004DB935}" type="presParOf" srcId="{FE94CD02-8955-DE4E-95C8-16CB73A98A0A}" destId="{F3FFE075-0CC7-7644-AA6D-C21FD0CC51BB}" srcOrd="6" destOrd="0" presId="urn:microsoft.com/office/officeart/2005/8/layout/gear1"/>
    <dgm:cxn modelId="{7679A5B2-340D-1F42-A382-54443C32E0EB}" type="presParOf" srcId="{FE94CD02-8955-DE4E-95C8-16CB73A98A0A}" destId="{25D7D022-CE80-4D42-A5A4-E6AE259549A5}" srcOrd="7" destOrd="0" presId="urn:microsoft.com/office/officeart/2005/8/layout/gear1"/>
    <dgm:cxn modelId="{C068C3A4-B018-6841-9A9F-60E45564FC4B}" type="presParOf" srcId="{FE94CD02-8955-DE4E-95C8-16CB73A98A0A}" destId="{06635AC5-6979-5740-9173-D7265B8C2E22}" srcOrd="8" destOrd="0" presId="urn:microsoft.com/office/officeart/2005/8/layout/gear1"/>
    <dgm:cxn modelId="{92BADBD1-3C69-D54A-A45C-2948AC1F09B6}" type="presParOf" srcId="{FE94CD02-8955-DE4E-95C8-16CB73A98A0A}" destId="{B83AC00E-4B1E-9B4A-8E27-6457D7511607}" srcOrd="9" destOrd="0" presId="urn:microsoft.com/office/officeart/2005/8/layout/gear1"/>
    <dgm:cxn modelId="{48BB4485-1FBF-E441-B1D7-E05993030192}" type="presParOf" srcId="{FE94CD02-8955-DE4E-95C8-16CB73A98A0A}" destId="{5F2CA162-AA42-A041-87A5-CCEE50CE228C}" srcOrd="10" destOrd="0" presId="urn:microsoft.com/office/officeart/2005/8/layout/gear1"/>
    <dgm:cxn modelId="{F997A424-C093-FC47-8740-CF428BBDB260}" type="presParOf" srcId="{FE94CD02-8955-DE4E-95C8-16CB73A98A0A}" destId="{3676918A-F9BA-C348-9A3D-9C8E6D0D4D7B}" srcOrd="11" destOrd="0" presId="urn:microsoft.com/office/officeart/2005/8/layout/gear1"/>
    <dgm:cxn modelId="{BBC8292C-367C-7E47-A869-DFD332802CED}" type="presParOf" srcId="{FE94CD02-8955-DE4E-95C8-16CB73A98A0A}" destId="{0752F08E-17ED-4B43-A3C9-F3117E05398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7B4C32-2256-2A41-8168-E44A7C8866E8}" type="doc">
      <dgm:prSet loTypeId="urn:microsoft.com/office/officeart/2005/8/layout/funne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FFD31F-EA6B-6242-A24C-05A275C80E35}">
      <dgm:prSet phldrT="[Text]"/>
      <dgm:spPr/>
      <dgm:t>
        <a:bodyPr/>
        <a:lstStyle/>
        <a:p>
          <a:r>
            <a:rPr lang="en-US" dirty="0" smtClean="0"/>
            <a:t>CSV</a:t>
          </a:r>
          <a:endParaRPr lang="en-US" dirty="0"/>
        </a:p>
      </dgm:t>
    </dgm:pt>
    <dgm:pt modelId="{1276106F-F36E-BD48-9FFC-6A9B22DC0AE4}" type="parTrans" cxnId="{A2A03367-8A14-F540-B250-32E0891A7D63}">
      <dgm:prSet/>
      <dgm:spPr/>
      <dgm:t>
        <a:bodyPr/>
        <a:lstStyle/>
        <a:p>
          <a:endParaRPr lang="en-US"/>
        </a:p>
      </dgm:t>
    </dgm:pt>
    <dgm:pt modelId="{417BD5A1-7DA0-B84D-A2C2-89C46CCB6EBC}" type="sibTrans" cxnId="{A2A03367-8A14-F540-B250-32E0891A7D63}">
      <dgm:prSet/>
      <dgm:spPr/>
      <dgm:t>
        <a:bodyPr/>
        <a:lstStyle/>
        <a:p>
          <a:endParaRPr lang="en-US"/>
        </a:p>
      </dgm:t>
    </dgm:pt>
    <dgm:pt modelId="{6E7DB075-43C4-464F-9CE7-8A871A7F0DB5}">
      <dgm:prSet phldrT="[Text]"/>
      <dgm:spPr/>
      <dgm:t>
        <a:bodyPr/>
        <a:lstStyle/>
        <a:p>
          <a:r>
            <a:rPr lang="en-US" dirty="0" smtClean="0"/>
            <a:t>XLS</a:t>
          </a:r>
          <a:endParaRPr lang="en-US" dirty="0"/>
        </a:p>
      </dgm:t>
    </dgm:pt>
    <dgm:pt modelId="{298CC929-E343-544F-A47A-C5769AF78099}" type="parTrans" cxnId="{97FD8DD3-652B-7F4B-A344-B803F8DFE334}">
      <dgm:prSet/>
      <dgm:spPr/>
      <dgm:t>
        <a:bodyPr/>
        <a:lstStyle/>
        <a:p>
          <a:endParaRPr lang="en-US"/>
        </a:p>
      </dgm:t>
    </dgm:pt>
    <dgm:pt modelId="{17F0760C-9269-9145-BCB8-40929CC793C4}" type="sibTrans" cxnId="{97FD8DD3-652B-7F4B-A344-B803F8DFE334}">
      <dgm:prSet/>
      <dgm:spPr/>
      <dgm:t>
        <a:bodyPr/>
        <a:lstStyle/>
        <a:p>
          <a:endParaRPr lang="en-US"/>
        </a:p>
      </dgm:t>
    </dgm:pt>
    <dgm:pt modelId="{662B41C3-D535-8441-8059-5878F534B578}">
      <dgm:prSet phldrT="[Text]"/>
      <dgm:spPr/>
      <dgm:t>
        <a:bodyPr/>
        <a:lstStyle/>
        <a:p>
          <a:r>
            <a:rPr lang="en-US" dirty="0" smtClean="0"/>
            <a:t>JSON</a:t>
          </a:r>
          <a:endParaRPr lang="en-US" dirty="0"/>
        </a:p>
      </dgm:t>
    </dgm:pt>
    <dgm:pt modelId="{BECB39C1-61E7-CA4D-BAEB-A89028894ABC}" type="parTrans" cxnId="{691A186D-597D-944E-A3E7-1D81B44442C2}">
      <dgm:prSet/>
      <dgm:spPr/>
      <dgm:t>
        <a:bodyPr/>
        <a:lstStyle/>
        <a:p>
          <a:endParaRPr lang="en-US"/>
        </a:p>
      </dgm:t>
    </dgm:pt>
    <dgm:pt modelId="{FE946F96-868D-C84B-917B-3CEE1C02213F}" type="sibTrans" cxnId="{691A186D-597D-944E-A3E7-1D81B44442C2}">
      <dgm:prSet/>
      <dgm:spPr/>
      <dgm:t>
        <a:bodyPr/>
        <a:lstStyle/>
        <a:p>
          <a:endParaRPr lang="en-US"/>
        </a:p>
      </dgm:t>
    </dgm:pt>
    <dgm:pt modelId="{35003131-D75C-A248-9D94-84A002E65394}">
      <dgm:prSet phldrT="[Text]"/>
      <dgm:spPr/>
      <dgm:t>
        <a:bodyPr/>
        <a:lstStyle/>
        <a:p>
          <a:r>
            <a:rPr lang="en-US" dirty="0" smtClean="0"/>
            <a:t>Common Data Format for Toronto Cares Platform that does not compromise citizen data</a:t>
          </a:r>
          <a:endParaRPr lang="en-US" dirty="0"/>
        </a:p>
      </dgm:t>
    </dgm:pt>
    <dgm:pt modelId="{08BFB4A7-F955-C04C-B4D7-DA827395971E}" type="parTrans" cxnId="{1824CE36-DB8C-4B4F-88FB-21E3544580E9}">
      <dgm:prSet/>
      <dgm:spPr/>
      <dgm:t>
        <a:bodyPr/>
        <a:lstStyle/>
        <a:p>
          <a:endParaRPr lang="en-US"/>
        </a:p>
      </dgm:t>
    </dgm:pt>
    <dgm:pt modelId="{718A449C-1BF9-D34F-B24C-5B433C458148}" type="sibTrans" cxnId="{1824CE36-DB8C-4B4F-88FB-21E3544580E9}">
      <dgm:prSet/>
      <dgm:spPr/>
      <dgm:t>
        <a:bodyPr/>
        <a:lstStyle/>
        <a:p>
          <a:endParaRPr lang="en-US"/>
        </a:p>
      </dgm:t>
    </dgm:pt>
    <dgm:pt modelId="{51F70582-0B3C-C14D-BCE0-06331B08652A}" type="pres">
      <dgm:prSet presAssocID="{BC7B4C32-2256-2A41-8168-E44A7C8866E8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DFCDA6-1F65-D640-AABB-19CC0886962A}" type="pres">
      <dgm:prSet presAssocID="{BC7B4C32-2256-2A41-8168-E44A7C8866E8}" presName="ellipse" presStyleLbl="trBgShp" presStyleIdx="0" presStyleCnt="1"/>
      <dgm:spPr/>
    </dgm:pt>
    <dgm:pt modelId="{E50F4283-1432-9B4C-A7D7-2F315079CE02}" type="pres">
      <dgm:prSet presAssocID="{BC7B4C32-2256-2A41-8168-E44A7C8866E8}" presName="arrow1" presStyleLbl="fgShp" presStyleIdx="0" presStyleCnt="1"/>
      <dgm:spPr/>
    </dgm:pt>
    <dgm:pt modelId="{11D22957-77B7-DC48-9130-C1948984F922}" type="pres">
      <dgm:prSet presAssocID="{BC7B4C32-2256-2A41-8168-E44A7C8866E8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17AD4F-388B-1D45-9652-DA1C5AFDD6FC}" type="pres">
      <dgm:prSet presAssocID="{6E7DB075-43C4-464F-9CE7-8A871A7F0DB5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A5411C-D025-F34C-B706-52E4F2E76554}" type="pres">
      <dgm:prSet presAssocID="{662B41C3-D535-8441-8059-5878F534B578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91C9F4-8B99-A241-88EE-FEC8BB7C4B06}" type="pres">
      <dgm:prSet presAssocID="{35003131-D75C-A248-9D94-84A002E65394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982DF-55AB-D842-A08F-3C58D2D5374D}" type="pres">
      <dgm:prSet presAssocID="{BC7B4C32-2256-2A41-8168-E44A7C8866E8}" presName="funnel" presStyleLbl="trAlignAcc1" presStyleIdx="0" presStyleCnt="1"/>
      <dgm:spPr/>
    </dgm:pt>
  </dgm:ptLst>
  <dgm:cxnLst>
    <dgm:cxn modelId="{97FD8DD3-652B-7F4B-A344-B803F8DFE334}" srcId="{BC7B4C32-2256-2A41-8168-E44A7C8866E8}" destId="{6E7DB075-43C4-464F-9CE7-8A871A7F0DB5}" srcOrd="1" destOrd="0" parTransId="{298CC929-E343-544F-A47A-C5769AF78099}" sibTransId="{17F0760C-9269-9145-BCB8-40929CC793C4}"/>
    <dgm:cxn modelId="{D1B4B38B-F674-304A-A3C0-443C9AF97FFD}" type="presOf" srcId="{35003131-D75C-A248-9D94-84A002E65394}" destId="{11D22957-77B7-DC48-9130-C1948984F922}" srcOrd="0" destOrd="0" presId="urn:microsoft.com/office/officeart/2005/8/layout/funnel1"/>
    <dgm:cxn modelId="{44719F7E-ACFB-5C43-8BC5-B3CD6C515B36}" type="presOf" srcId="{34FFD31F-EA6B-6242-A24C-05A275C80E35}" destId="{3091C9F4-8B99-A241-88EE-FEC8BB7C4B06}" srcOrd="0" destOrd="0" presId="urn:microsoft.com/office/officeart/2005/8/layout/funnel1"/>
    <dgm:cxn modelId="{CA2AD754-6E78-2D43-B2C5-FE8925D93AD8}" type="presOf" srcId="{BC7B4C32-2256-2A41-8168-E44A7C8866E8}" destId="{51F70582-0B3C-C14D-BCE0-06331B08652A}" srcOrd="0" destOrd="0" presId="urn:microsoft.com/office/officeart/2005/8/layout/funnel1"/>
    <dgm:cxn modelId="{A2A03367-8A14-F540-B250-32E0891A7D63}" srcId="{BC7B4C32-2256-2A41-8168-E44A7C8866E8}" destId="{34FFD31F-EA6B-6242-A24C-05A275C80E35}" srcOrd="0" destOrd="0" parTransId="{1276106F-F36E-BD48-9FFC-6A9B22DC0AE4}" sibTransId="{417BD5A1-7DA0-B84D-A2C2-89C46CCB6EBC}"/>
    <dgm:cxn modelId="{E9869912-C219-BA43-97F8-D3F8D766BC22}" type="presOf" srcId="{662B41C3-D535-8441-8059-5878F534B578}" destId="{0517AD4F-388B-1D45-9652-DA1C5AFDD6FC}" srcOrd="0" destOrd="0" presId="urn:microsoft.com/office/officeart/2005/8/layout/funnel1"/>
    <dgm:cxn modelId="{691A186D-597D-944E-A3E7-1D81B44442C2}" srcId="{BC7B4C32-2256-2A41-8168-E44A7C8866E8}" destId="{662B41C3-D535-8441-8059-5878F534B578}" srcOrd="2" destOrd="0" parTransId="{BECB39C1-61E7-CA4D-BAEB-A89028894ABC}" sibTransId="{FE946F96-868D-C84B-917B-3CEE1C02213F}"/>
    <dgm:cxn modelId="{F8C97424-F6B5-8344-83FF-746560AD27EB}" type="presOf" srcId="{6E7DB075-43C4-464F-9CE7-8A871A7F0DB5}" destId="{8EA5411C-D025-F34C-B706-52E4F2E76554}" srcOrd="0" destOrd="0" presId="urn:microsoft.com/office/officeart/2005/8/layout/funnel1"/>
    <dgm:cxn modelId="{1824CE36-DB8C-4B4F-88FB-21E3544580E9}" srcId="{BC7B4C32-2256-2A41-8168-E44A7C8866E8}" destId="{35003131-D75C-A248-9D94-84A002E65394}" srcOrd="3" destOrd="0" parTransId="{08BFB4A7-F955-C04C-B4D7-DA827395971E}" sibTransId="{718A449C-1BF9-D34F-B24C-5B433C458148}"/>
    <dgm:cxn modelId="{EFA14CFF-C1F1-F748-BAA7-90B5D54D5F1B}" type="presParOf" srcId="{51F70582-0B3C-C14D-BCE0-06331B08652A}" destId="{C8DFCDA6-1F65-D640-AABB-19CC0886962A}" srcOrd="0" destOrd="0" presId="urn:microsoft.com/office/officeart/2005/8/layout/funnel1"/>
    <dgm:cxn modelId="{21BC4475-B847-DB4B-BAC2-438B851C7087}" type="presParOf" srcId="{51F70582-0B3C-C14D-BCE0-06331B08652A}" destId="{E50F4283-1432-9B4C-A7D7-2F315079CE02}" srcOrd="1" destOrd="0" presId="urn:microsoft.com/office/officeart/2005/8/layout/funnel1"/>
    <dgm:cxn modelId="{54AD91C4-F043-8D4E-9764-E0AAED8273B8}" type="presParOf" srcId="{51F70582-0B3C-C14D-BCE0-06331B08652A}" destId="{11D22957-77B7-DC48-9130-C1948984F922}" srcOrd="2" destOrd="0" presId="urn:microsoft.com/office/officeart/2005/8/layout/funnel1"/>
    <dgm:cxn modelId="{E275140A-2997-5745-8758-375FAF1FA16E}" type="presParOf" srcId="{51F70582-0B3C-C14D-BCE0-06331B08652A}" destId="{0517AD4F-388B-1D45-9652-DA1C5AFDD6FC}" srcOrd="3" destOrd="0" presId="urn:microsoft.com/office/officeart/2005/8/layout/funnel1"/>
    <dgm:cxn modelId="{60B81949-0599-134D-BDF9-F6C00824EE65}" type="presParOf" srcId="{51F70582-0B3C-C14D-BCE0-06331B08652A}" destId="{8EA5411C-D025-F34C-B706-52E4F2E76554}" srcOrd="4" destOrd="0" presId="urn:microsoft.com/office/officeart/2005/8/layout/funnel1"/>
    <dgm:cxn modelId="{9A2BBCFD-0E9E-F04F-9C64-60405BA2E51D}" type="presParOf" srcId="{51F70582-0B3C-C14D-BCE0-06331B08652A}" destId="{3091C9F4-8B99-A241-88EE-FEC8BB7C4B06}" srcOrd="5" destOrd="0" presId="urn:microsoft.com/office/officeart/2005/8/layout/funnel1"/>
    <dgm:cxn modelId="{E8274D93-3285-4145-AD0C-4FC5EE98557C}" type="presParOf" srcId="{51F70582-0B3C-C14D-BCE0-06331B08652A}" destId="{6C1982DF-55AB-D842-A08F-3C58D2D5374D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3113F-8372-8D48-9FD8-5B9CEFBEB671}">
      <dsp:nvSpPr>
        <dsp:cNvPr id="0" name=""/>
        <dsp:cNvSpPr/>
      </dsp:nvSpPr>
      <dsp:spPr>
        <a:xfrm>
          <a:off x="1593722" y="736955"/>
          <a:ext cx="900722" cy="900722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CVS</a:t>
          </a:r>
          <a:endParaRPr lang="en-US" sz="1200" kern="1200" dirty="0"/>
        </a:p>
      </dsp:txBody>
      <dsp:txXfrm>
        <a:off x="1774807" y="947945"/>
        <a:ext cx="538552" cy="462990"/>
      </dsp:txXfrm>
    </dsp:sp>
    <dsp:sp modelId="{6320689B-0C61-3241-BEA4-31312AAA5E04}">
      <dsp:nvSpPr>
        <dsp:cNvPr id="0" name=""/>
        <dsp:cNvSpPr/>
      </dsp:nvSpPr>
      <dsp:spPr>
        <a:xfrm>
          <a:off x="1069665" y="524056"/>
          <a:ext cx="655071" cy="655071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XLS</a:t>
          </a:r>
          <a:endParaRPr lang="en-US" sz="1200" kern="1200" dirty="0"/>
        </a:p>
      </dsp:txBody>
      <dsp:txXfrm>
        <a:off x="1234581" y="689969"/>
        <a:ext cx="325239" cy="323245"/>
      </dsp:txXfrm>
    </dsp:sp>
    <dsp:sp modelId="{F3FFE075-0CC7-7644-AA6D-C21FD0CC51BB}">
      <dsp:nvSpPr>
        <dsp:cNvPr id="0" name=""/>
        <dsp:cNvSpPr/>
      </dsp:nvSpPr>
      <dsp:spPr>
        <a:xfrm rot="20700000">
          <a:off x="1436572" y="72124"/>
          <a:ext cx="641836" cy="64183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JSON</a:t>
          </a:r>
          <a:endParaRPr lang="en-US" sz="1200" kern="1200" dirty="0"/>
        </a:p>
      </dsp:txBody>
      <dsp:txXfrm rot="-20700000">
        <a:off x="1577345" y="212898"/>
        <a:ext cx="360289" cy="360289"/>
      </dsp:txXfrm>
    </dsp:sp>
    <dsp:sp modelId="{5F2CA162-AA42-A041-87A5-CCEE50CE228C}">
      <dsp:nvSpPr>
        <dsp:cNvPr id="0" name=""/>
        <dsp:cNvSpPr/>
      </dsp:nvSpPr>
      <dsp:spPr>
        <a:xfrm>
          <a:off x="1499615" y="614507"/>
          <a:ext cx="1152925" cy="1152925"/>
        </a:xfrm>
        <a:prstGeom prst="circularArrow">
          <a:avLst>
            <a:gd name="adj1" fmla="val 4688"/>
            <a:gd name="adj2" fmla="val 299029"/>
            <a:gd name="adj3" fmla="val 2387877"/>
            <a:gd name="adj4" fmla="val 1617223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76918A-F9BA-C348-9A3D-9C8E6D0D4D7B}">
      <dsp:nvSpPr>
        <dsp:cNvPr id="0" name=""/>
        <dsp:cNvSpPr/>
      </dsp:nvSpPr>
      <dsp:spPr>
        <a:xfrm>
          <a:off x="953653" y="390086"/>
          <a:ext cx="837672" cy="83767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52F08E-17ED-4B43-A3C9-F3117E05398E}">
      <dsp:nvSpPr>
        <dsp:cNvPr id="0" name=""/>
        <dsp:cNvSpPr/>
      </dsp:nvSpPr>
      <dsp:spPr>
        <a:xfrm>
          <a:off x="1288109" y="-57489"/>
          <a:ext cx="903179" cy="90317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FCDA6-1F65-D640-AABB-19CC0886962A}">
      <dsp:nvSpPr>
        <dsp:cNvPr id="0" name=""/>
        <dsp:cNvSpPr/>
      </dsp:nvSpPr>
      <dsp:spPr>
        <a:xfrm>
          <a:off x="2741813" y="183867"/>
          <a:ext cx="3649057" cy="1267269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F4283-1432-9B4C-A7D7-2F315079CE02}">
      <dsp:nvSpPr>
        <dsp:cNvPr id="0" name=""/>
        <dsp:cNvSpPr/>
      </dsp:nvSpPr>
      <dsp:spPr>
        <a:xfrm>
          <a:off x="4218409" y="3286980"/>
          <a:ext cx="707181" cy="452596"/>
        </a:xfrm>
        <a:prstGeom prst="down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1D22957-77B7-DC48-9130-C1948984F922}">
      <dsp:nvSpPr>
        <dsp:cNvPr id="0" name=""/>
        <dsp:cNvSpPr/>
      </dsp:nvSpPr>
      <dsp:spPr>
        <a:xfrm>
          <a:off x="2874763" y="3649057"/>
          <a:ext cx="3394472" cy="848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Common Data Format for Toronto Cares Platform that does not compromise citizen data</a:t>
          </a:r>
          <a:endParaRPr lang="en-US" sz="1500" kern="1200" dirty="0"/>
        </a:p>
      </dsp:txBody>
      <dsp:txXfrm>
        <a:off x="2874763" y="3649057"/>
        <a:ext cx="3394472" cy="848618"/>
      </dsp:txXfrm>
    </dsp:sp>
    <dsp:sp modelId="{0517AD4F-388B-1D45-9652-DA1C5AFDD6FC}">
      <dsp:nvSpPr>
        <dsp:cNvPr id="0" name=""/>
        <dsp:cNvSpPr/>
      </dsp:nvSpPr>
      <dsp:spPr>
        <a:xfrm>
          <a:off x="4068486" y="1549010"/>
          <a:ext cx="1272927" cy="127292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JSON</a:t>
          </a:r>
          <a:endParaRPr lang="en-US" sz="3100" kern="1200" dirty="0"/>
        </a:p>
      </dsp:txBody>
      <dsp:txXfrm>
        <a:off x="4254902" y="1735426"/>
        <a:ext cx="900095" cy="900095"/>
      </dsp:txXfrm>
    </dsp:sp>
    <dsp:sp modelId="{8EA5411C-D025-F34C-B706-52E4F2E76554}">
      <dsp:nvSpPr>
        <dsp:cNvPr id="0" name=""/>
        <dsp:cNvSpPr/>
      </dsp:nvSpPr>
      <dsp:spPr>
        <a:xfrm>
          <a:off x="3157636" y="594032"/>
          <a:ext cx="1272927" cy="127292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XLS</a:t>
          </a:r>
          <a:endParaRPr lang="en-US" sz="3100" kern="1200" dirty="0"/>
        </a:p>
      </dsp:txBody>
      <dsp:txXfrm>
        <a:off x="3344052" y="780448"/>
        <a:ext cx="900095" cy="900095"/>
      </dsp:txXfrm>
    </dsp:sp>
    <dsp:sp modelId="{3091C9F4-8B99-A241-88EE-FEC8BB7C4B06}">
      <dsp:nvSpPr>
        <dsp:cNvPr id="0" name=""/>
        <dsp:cNvSpPr/>
      </dsp:nvSpPr>
      <dsp:spPr>
        <a:xfrm>
          <a:off x="4458850" y="286267"/>
          <a:ext cx="1272927" cy="127292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CSV</a:t>
          </a:r>
          <a:endParaRPr lang="en-US" sz="3100" kern="1200" dirty="0"/>
        </a:p>
      </dsp:txBody>
      <dsp:txXfrm>
        <a:off x="4645266" y="472683"/>
        <a:ext cx="900095" cy="900095"/>
      </dsp:txXfrm>
    </dsp:sp>
    <dsp:sp modelId="{6C1982DF-55AB-D842-A08F-3C58D2D5374D}">
      <dsp:nvSpPr>
        <dsp:cNvPr id="0" name=""/>
        <dsp:cNvSpPr/>
      </dsp:nvSpPr>
      <dsp:spPr>
        <a:xfrm>
          <a:off x="2591891" y="28287"/>
          <a:ext cx="3960217" cy="316817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8E119-148B-2645-9678-5C795F071C2C}" type="datetimeFigureOut">
              <a:rPr lang="en-US" smtClean="0"/>
              <a:t>18-09-23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8C70A-B33C-1643-9446-CA824E070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4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FFFF"/>
                </a:solidFill>
              </a:rPr>
              <a:t>What innovations and technologies will facilitate healthy and safe connected communities, considering the benefits and needs of human interaction?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8C70A-B33C-1643-9446-CA824E070D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2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FFFFFF"/>
                </a:solidFill>
              </a:rPr>
              <a:t>How do I find care centres close to me easily? – Easy</a:t>
            </a:r>
            <a:r>
              <a:rPr lang="en-US" baseline="0" dirty="0" smtClean="0">
                <a:solidFill>
                  <a:srgbClr val="FFFFFF"/>
                </a:solidFill>
              </a:rPr>
              <a:t> to find</a:t>
            </a:r>
            <a:endParaRPr lang="en-US" dirty="0" smtClean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FFFFFF"/>
                </a:solidFill>
              </a:rPr>
              <a:t>How can I sort out care centres based on criteria that I care about (availability and affordability)? – Affordable and</a:t>
            </a:r>
            <a:r>
              <a:rPr lang="en-US" baseline="0" dirty="0" smtClean="0">
                <a:solidFill>
                  <a:srgbClr val="FFFFFF"/>
                </a:solidFill>
              </a:rPr>
              <a:t> Available</a:t>
            </a:r>
            <a:endParaRPr lang="en-US" dirty="0" smtClean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FFFFFF"/>
                </a:solidFill>
              </a:rPr>
              <a:t>How can I connect with other parents within my community for their feedback on particular </a:t>
            </a:r>
            <a:r>
              <a:rPr lang="en-US" dirty="0" err="1" smtClean="0">
                <a:solidFill>
                  <a:srgbClr val="FFFFFF"/>
                </a:solidFill>
              </a:rPr>
              <a:t>centres</a:t>
            </a:r>
            <a:r>
              <a:rPr lang="en-US" dirty="0" smtClean="0">
                <a:solidFill>
                  <a:srgbClr val="FFFFFF"/>
                </a:solidFill>
              </a:rPr>
              <a:t>? – </a:t>
            </a:r>
            <a:r>
              <a:rPr lang="en-US" dirty="0" err="1" smtClean="0">
                <a:solidFill>
                  <a:srgbClr val="FFFFFF"/>
                </a:solidFill>
              </a:rPr>
              <a:t>Trustworth</a:t>
            </a:r>
            <a:r>
              <a:rPr lang="en-US" dirty="0" smtClean="0">
                <a:solidFill>
                  <a:srgbClr val="FFFFFF"/>
                </a:solidFill>
              </a:rPr>
              <a:t> and Reliable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8C70A-B33C-1643-9446-CA824E070D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40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1" indent="-34290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Maintain and measure trust with the parents and caregivers and compare against other providers?</a:t>
            </a:r>
          </a:p>
          <a:p>
            <a:pPr marL="342900" lvl="1" indent="-34290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How can we connect with each other for networking and education opportunities?</a:t>
            </a:r>
          </a:p>
          <a:p>
            <a:pPr marL="342900" lvl="1" indent="-34290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How can we streamline our waitlist process to provide better service to our clients?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8C70A-B33C-1643-9446-CA824E070D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22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1" indent="-34290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H</a:t>
            </a:r>
            <a:r>
              <a:rPr lang="en-US" dirty="0" smtClean="0">
                <a:solidFill>
                  <a:srgbClr val="FFFFFF"/>
                </a:solidFill>
              </a:rPr>
              <a:t>ow can we consolidate all the various data sources to be more manageable?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8C70A-B33C-1643-9446-CA824E070D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47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www.stickpng.com</a:t>
            </a:r>
            <a:r>
              <a:rPr lang="en-US" dirty="0" smtClean="0"/>
              <a:t>/</a:t>
            </a:r>
            <a:r>
              <a:rPr lang="en-US" dirty="0" err="1" smtClean="0"/>
              <a:t>img</a:t>
            </a:r>
            <a:r>
              <a:rPr lang="en-US" dirty="0" smtClean="0"/>
              <a:t>/electronics/android-phones/android-mockup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www.hotbootstrap.com</a:t>
            </a:r>
            <a:r>
              <a:rPr lang="en-US" dirty="0" smtClean="0"/>
              <a:t>/product/sonic-premium-responsive-admin-dashboard-theme/</a:t>
            </a:r>
          </a:p>
          <a:p>
            <a:endParaRPr lang="en-US" dirty="0" smtClean="0"/>
          </a:p>
          <a:p>
            <a:r>
              <a:rPr lang="en-US" dirty="0" smtClean="0"/>
              <a:t>Start with the problem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8C70A-B33C-1643-9446-CA824E070D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20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8C70A-B33C-1643-9446-CA824E070D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3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Website</a:t>
            </a:r>
            <a:r>
              <a:rPr lang="en-US" baseline="0" dirty="0" smtClean="0"/>
              <a:t> Link: https://</a:t>
            </a:r>
            <a:r>
              <a:rPr lang="en-US" baseline="0" dirty="0" err="1" smtClean="0"/>
              <a:t>www.thestar.com</a:t>
            </a:r>
            <a:r>
              <a:rPr lang="en-US" baseline="0" dirty="0" smtClean="0"/>
              <a:t>/news/</a:t>
            </a:r>
            <a:r>
              <a:rPr lang="en-US" baseline="0" dirty="0" err="1" smtClean="0"/>
              <a:t>gta</a:t>
            </a:r>
            <a:r>
              <a:rPr lang="en-US" baseline="0" dirty="0" smtClean="0"/>
              <a:t>/2018/06/28/lack-of-licensed-care-creates-daycare-deserts-across-canada.html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8C70A-B33C-1643-9446-CA824E070D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3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3D01A-07D1-6F4D-9902-F3D8928FED34}" type="datetimeFigureOut">
              <a:rPr lang="en-US" smtClean="0"/>
              <a:t>18-09-23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4CA7-0B83-F04E-9AD4-69265047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47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3D01A-07D1-6F4D-9902-F3D8928FED34}" type="datetimeFigureOut">
              <a:rPr lang="en-US" smtClean="0"/>
              <a:t>18-09-23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4CA7-0B83-F04E-9AD4-69265047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89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3D01A-07D1-6F4D-9902-F3D8928FED34}" type="datetimeFigureOut">
              <a:rPr lang="en-US" smtClean="0"/>
              <a:t>18-09-23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4CA7-0B83-F04E-9AD4-69265047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62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3D01A-07D1-6F4D-9902-F3D8928FED34}" type="datetimeFigureOut">
              <a:rPr lang="en-US" smtClean="0"/>
              <a:t>18-09-23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4CA7-0B83-F04E-9AD4-69265047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3D01A-07D1-6F4D-9902-F3D8928FED34}" type="datetimeFigureOut">
              <a:rPr lang="en-US" smtClean="0"/>
              <a:t>18-09-23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4CA7-0B83-F04E-9AD4-69265047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19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695" y="2906714"/>
            <a:ext cx="7772400" cy="74098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4695" y="3647694"/>
            <a:ext cx="7772400" cy="1040267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3D01A-07D1-6F4D-9902-F3D8928FED34}" type="datetimeFigureOut">
              <a:rPr lang="en-US" smtClean="0"/>
              <a:t>18-09-23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4CA7-0B83-F04E-9AD4-69265047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16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3D01A-07D1-6F4D-9902-F3D8928FED34}" type="datetimeFigureOut">
              <a:rPr lang="en-US" smtClean="0"/>
              <a:t>18-09-23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4CA7-0B83-F04E-9AD4-69265047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9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3D01A-07D1-6F4D-9902-F3D8928FED34}" type="datetimeFigureOut">
              <a:rPr lang="en-US" smtClean="0"/>
              <a:t>18-09-23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4CA7-0B83-F04E-9AD4-69265047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47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3D01A-07D1-6F4D-9902-F3D8928FED34}" type="datetimeFigureOut">
              <a:rPr lang="en-US" smtClean="0"/>
              <a:t>18-09-23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4CA7-0B83-F04E-9AD4-69265047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82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3D01A-07D1-6F4D-9902-F3D8928FED34}" type="datetimeFigureOut">
              <a:rPr lang="en-US" smtClean="0"/>
              <a:t>18-09-23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4CA7-0B83-F04E-9AD4-69265047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89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3D01A-07D1-6F4D-9902-F3D8928FED34}" type="datetimeFigureOut">
              <a:rPr lang="en-US" smtClean="0"/>
              <a:t>18-09-23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4CA7-0B83-F04E-9AD4-69265047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1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3D01A-07D1-6F4D-9902-F3D8928FED34}" type="datetimeFigureOut">
              <a:rPr lang="en-US" smtClean="0"/>
              <a:t>18-09-23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4CA7-0B83-F04E-9AD4-69265047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8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1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600200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D01A-07D1-6F4D-9902-F3D8928FED34}" type="datetimeFigureOut">
              <a:rPr lang="en-US" smtClean="0"/>
              <a:t>18-09-23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04CA7-0B83-F04E-9AD4-69265047E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56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Team Flash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3" y="2380353"/>
            <a:ext cx="9144000" cy="97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7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350" b="4350"/>
          <a:stretch>
            <a:fillRect/>
          </a:stretch>
        </p:blipFill>
        <p:spPr>
          <a:xfrm>
            <a:off x="-188280" y="1245212"/>
            <a:ext cx="9305776" cy="5117818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66" y="1245211"/>
            <a:ext cx="7040034" cy="451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02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 System Processing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5281939"/>
              </p:ext>
            </p:extLst>
          </p:nvPr>
        </p:nvGraphicFramePr>
        <p:xfrm>
          <a:off x="0" y="1600200"/>
          <a:ext cx="91440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139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</a:t>
            </a:r>
          </a:p>
          <a:p>
            <a:r>
              <a:rPr lang="en-US" dirty="0" smtClean="0"/>
              <a:t>Spring boot framework</a:t>
            </a:r>
          </a:p>
          <a:p>
            <a:r>
              <a:rPr lang="en-US" dirty="0" err="1" smtClean="0"/>
              <a:t>iOS</a:t>
            </a:r>
            <a:endParaRPr lang="en-US" dirty="0" smtClean="0"/>
          </a:p>
          <a:p>
            <a:r>
              <a:rPr lang="en-US" dirty="0" smtClean="0"/>
              <a:t>Angular </a:t>
            </a:r>
          </a:p>
          <a:p>
            <a:r>
              <a:rPr lang="en-US" dirty="0" smtClean="0"/>
              <a:t>Pivotal Cloud Foundry</a:t>
            </a:r>
          </a:p>
          <a:p>
            <a:r>
              <a:rPr lang="en-US" dirty="0" smtClean="0"/>
              <a:t>SSL-encryption</a:t>
            </a:r>
          </a:p>
        </p:txBody>
      </p:sp>
    </p:spTree>
    <p:extLst>
      <p:ext uri="{BB962C8B-B14F-4D97-AF65-F5344CB8AC3E}">
        <p14:creationId xmlns:p14="http://schemas.microsoft.com/office/powerpoint/2010/main" val="2757433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proposition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use the Toronto Cares Platform?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93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Toronto Cares – A unique digital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16000"/>
            <a:ext cx="9144000" cy="5842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Connects families to trustworthy, affordable and available day care </a:t>
            </a:r>
            <a:r>
              <a:rPr lang="en-US" sz="2000" dirty="0" err="1" smtClean="0"/>
              <a:t>centres</a:t>
            </a:r>
            <a:r>
              <a:rPr lang="en-US" sz="2000" dirty="0" smtClean="0"/>
              <a:t> (resources</a:t>
            </a:r>
            <a:r>
              <a:rPr lang="en-US" sz="2000" dirty="0" smtClean="0"/>
              <a:t>)</a:t>
            </a:r>
            <a:endParaRPr lang="en-US" sz="2000" dirty="0" smtClean="0"/>
          </a:p>
          <a:p>
            <a:r>
              <a:rPr lang="en-US" sz="2000" dirty="0" smtClean="0"/>
              <a:t>Connects families to other families within the community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Incentivizes day care </a:t>
            </a:r>
            <a:r>
              <a:rPr lang="en-US" sz="2000" dirty="0" err="1" smtClean="0"/>
              <a:t>centres</a:t>
            </a:r>
            <a:r>
              <a:rPr lang="en-US" sz="2000" dirty="0" smtClean="0"/>
              <a:t> to update their data in order to maintain waitlists and differentiate themselves to target the right audience </a:t>
            </a:r>
          </a:p>
          <a:p>
            <a:r>
              <a:rPr lang="en-US" sz="2000" dirty="0" smtClean="0"/>
              <a:t>Allows day care </a:t>
            </a:r>
            <a:r>
              <a:rPr lang="en-US" sz="2000" dirty="0" err="1" smtClean="0"/>
              <a:t>centres</a:t>
            </a:r>
            <a:r>
              <a:rPr lang="en-US" sz="2000" dirty="0" smtClean="0"/>
              <a:t> to build their own networks with other day care </a:t>
            </a:r>
            <a:r>
              <a:rPr lang="en-US" sz="2000" dirty="0" err="1" smtClean="0"/>
              <a:t>centres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Transforms the way the city of Toronto stores their data without compromising on citizen privacy</a:t>
            </a:r>
          </a:p>
          <a:p>
            <a:r>
              <a:rPr lang="en-US" sz="2000" dirty="0" smtClean="0"/>
              <a:t>Can be replicated across other resources and services offered within the city (</a:t>
            </a:r>
            <a:r>
              <a:rPr lang="en-US" sz="2000" dirty="0" err="1" smtClean="0"/>
              <a:t>Eg</a:t>
            </a:r>
            <a:r>
              <a:rPr lang="en-US" sz="2000" dirty="0" smtClean="0"/>
              <a:t>: Libraries)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485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 Flash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729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20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Did we achieve the challenge and goal?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18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Mobile Solution for parents and guardians achieves Goal#1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Provides parents/guardians information </a:t>
            </a:r>
            <a:r>
              <a:rPr lang="en-US" dirty="0"/>
              <a:t>about care </a:t>
            </a:r>
            <a:r>
              <a:rPr lang="en-US" dirty="0" smtClean="0"/>
              <a:t>centres closest to them</a:t>
            </a:r>
          </a:p>
          <a:p>
            <a:r>
              <a:rPr lang="en-US" dirty="0" smtClean="0"/>
              <a:t> </a:t>
            </a:r>
            <a:r>
              <a:rPr lang="en-US" dirty="0"/>
              <a:t>Provides ratings and comments on care </a:t>
            </a:r>
            <a:r>
              <a:rPr lang="en-US" dirty="0" smtClean="0"/>
              <a:t>centres thereby allowing parents to engage with other parents in the community</a:t>
            </a:r>
          </a:p>
          <a:p>
            <a:r>
              <a:rPr lang="en-US" dirty="0" smtClean="0"/>
              <a:t>Various </a:t>
            </a:r>
            <a:r>
              <a:rPr lang="en-US" dirty="0"/>
              <a:t>income groups can </a:t>
            </a:r>
            <a:r>
              <a:rPr lang="en-US" dirty="0" smtClean="0"/>
              <a:t>benefit by filtering on </a:t>
            </a:r>
            <a:r>
              <a:rPr lang="en-US" dirty="0" smtClean="0"/>
              <a:t>affordability</a:t>
            </a:r>
          </a:p>
          <a:p>
            <a:r>
              <a:rPr lang="en-US" dirty="0" smtClean="0"/>
              <a:t>Parents can review and hear back from other parents to built trust in a day care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Goal #1:</a:t>
            </a:r>
          </a:p>
          <a:p>
            <a:r>
              <a:rPr lang="en-US" i="1" dirty="0" smtClean="0"/>
              <a:t>Design </a:t>
            </a:r>
            <a:r>
              <a:rPr lang="en-US" i="1" dirty="0"/>
              <a:t>and build an MVP for a digital platform that can better connect families to each other and the resources, programs and supports available</a:t>
            </a:r>
          </a:p>
        </p:txBody>
      </p:sp>
    </p:spTree>
    <p:extLst>
      <p:ext uri="{BB962C8B-B14F-4D97-AF65-F5344CB8AC3E}">
        <p14:creationId xmlns:p14="http://schemas.microsoft.com/office/powerpoint/2010/main" val="117957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Dashboard Solution for Day care </a:t>
            </a:r>
            <a:r>
              <a:rPr lang="en-US" dirty="0" err="1" smtClean="0"/>
              <a:t>centres</a:t>
            </a:r>
            <a:r>
              <a:rPr lang="en-US" dirty="0" smtClean="0"/>
              <a:t> achieves Goal#2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Allows them to maintain their waitlists</a:t>
            </a:r>
          </a:p>
          <a:p>
            <a:r>
              <a:rPr lang="en-US" dirty="0" smtClean="0"/>
              <a:t>Allows them to network with other day care </a:t>
            </a:r>
            <a:r>
              <a:rPr lang="en-US" dirty="0" err="1" smtClean="0"/>
              <a:t>centres</a:t>
            </a:r>
            <a:endParaRPr lang="en-US" dirty="0" smtClean="0"/>
          </a:p>
          <a:p>
            <a:r>
              <a:rPr lang="en-US" dirty="0" smtClean="0"/>
              <a:t>Provides them a platform to hear directly from parents</a:t>
            </a:r>
            <a:endParaRPr lang="en-US" dirty="0" smtClean="0"/>
          </a:p>
          <a:p>
            <a:r>
              <a:rPr lang="en-US" dirty="0" smtClean="0">
                <a:solidFill>
                  <a:srgbClr val="FFFFFF"/>
                </a:solidFill>
              </a:rPr>
              <a:t>Allows them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to </a:t>
            </a:r>
            <a:r>
              <a:rPr lang="en-US" dirty="0">
                <a:solidFill>
                  <a:srgbClr val="FFFFFF"/>
                </a:solidFill>
              </a:rPr>
              <a:t>differentiate themselves to appeal to all groups of </a:t>
            </a:r>
            <a:r>
              <a:rPr lang="en-US" dirty="0" smtClean="0">
                <a:solidFill>
                  <a:srgbClr val="FFFFFF"/>
                </a:solidFill>
              </a:rPr>
              <a:t>people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 smtClean="0"/>
              <a:t>Goal#2:</a:t>
            </a:r>
          </a:p>
          <a:p>
            <a:r>
              <a:rPr lang="en-US" sz="2600" i="1" dirty="0"/>
              <a:t>Through creation of the MVP, incentivize service providers to improve the current access to their information by supplying it in a way that it can be easily presented in the MVP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10918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900"/>
            <a:ext cx="9144000" cy="51422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137807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Our Focus: Child Care in Toronto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Connected Communities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828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real problem for day care?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453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Child care in Toronto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5271326" y="1600200"/>
            <a:ext cx="3415474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Information from a poll conducted on Toronto Star on June 28, 2018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509537"/>
            <a:ext cx="4814127" cy="46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74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350" b="4350"/>
          <a:stretch>
            <a:fillRect/>
          </a:stretch>
        </p:blipFill>
        <p:spPr>
          <a:xfrm>
            <a:off x="-188280" y="1245212"/>
            <a:ext cx="9305776" cy="51178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70" y="1328356"/>
            <a:ext cx="6947885" cy="431245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www.toronto.ca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881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350" b="4350"/>
          <a:stretch>
            <a:fillRect/>
          </a:stretch>
        </p:blipFill>
        <p:spPr>
          <a:xfrm>
            <a:off x="-188280" y="1245212"/>
            <a:ext cx="9305776" cy="51178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70" y="1328356"/>
            <a:ext cx="6947885" cy="431245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www.toronto.ca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67512" y="1637732"/>
            <a:ext cx="1345226" cy="158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09027" y="1570885"/>
            <a:ext cx="2782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Child care in Toronto?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4611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350" b="4350"/>
          <a:stretch>
            <a:fillRect/>
          </a:stretch>
        </p:blipFill>
        <p:spPr>
          <a:xfrm>
            <a:off x="-188280" y="1245212"/>
            <a:ext cx="9305776" cy="5117818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www.toronto.ca</a:t>
            </a:r>
            <a:endParaRPr lang="en-US" dirty="0"/>
          </a:p>
        </p:txBody>
      </p:sp>
      <p:pic>
        <p:nvPicPr>
          <p:cNvPr id="2" name="Picture 1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600" y="1336924"/>
            <a:ext cx="6948000" cy="43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00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350" b="4350"/>
          <a:stretch>
            <a:fillRect/>
          </a:stretch>
        </p:blipFill>
        <p:spPr>
          <a:xfrm>
            <a:off x="-188280" y="1245212"/>
            <a:ext cx="9305776" cy="5117818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www.toronto.ca</a:t>
            </a:r>
            <a:endParaRPr lang="en-US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20" y="1340545"/>
            <a:ext cx="6948000" cy="43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25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350" b="4350"/>
          <a:stretch>
            <a:fillRect/>
          </a:stretch>
        </p:blipFill>
        <p:spPr>
          <a:xfrm>
            <a:off x="-188280" y="1245212"/>
            <a:ext cx="9305776" cy="5117818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www.toronto.ca</a:t>
            </a:r>
            <a:endParaRPr lang="en-US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20" y="1337550"/>
            <a:ext cx="6948000" cy="43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13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350" b="4350"/>
          <a:stretch>
            <a:fillRect/>
          </a:stretch>
        </p:blipFill>
        <p:spPr>
          <a:xfrm>
            <a:off x="-188280" y="1245212"/>
            <a:ext cx="9305776" cy="5117818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www.toronto.ca</a:t>
            </a:r>
            <a:endParaRPr lang="en-US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20" y="1340545"/>
            <a:ext cx="6948000" cy="43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5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350" b="4350"/>
          <a:stretch>
            <a:fillRect/>
          </a:stretch>
        </p:blipFill>
        <p:spPr>
          <a:xfrm>
            <a:off x="-188280" y="1245212"/>
            <a:ext cx="9305776" cy="5117818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www.toronto.ca</a:t>
            </a:r>
            <a:endParaRPr lang="en-US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00" y="1337550"/>
            <a:ext cx="6948000" cy="43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76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350" b="4350"/>
          <a:stretch>
            <a:fillRect/>
          </a:stretch>
        </p:blipFill>
        <p:spPr>
          <a:xfrm>
            <a:off x="-188280" y="1245212"/>
            <a:ext cx="9305776" cy="5117818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www.toronto.ca</a:t>
            </a:r>
            <a:endParaRPr lang="en-US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00" y="1333206"/>
            <a:ext cx="6948000" cy="43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4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Child care in </a:t>
            </a:r>
            <a:r>
              <a:rPr lang="en-US" dirty="0" err="1" smtClean="0"/>
              <a:t>toronto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are the current challenges?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394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Parents and Caregivers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 smtClean="0">
                <a:solidFill>
                  <a:srgbClr val="FFFFFF"/>
                </a:solidFill>
              </a:rPr>
              <a:t>Finding day care centres nearby</a:t>
            </a:r>
          </a:p>
          <a:p>
            <a:pPr>
              <a:lnSpc>
                <a:spcPct val="110000"/>
              </a:lnSpc>
            </a:pPr>
            <a:endParaRPr lang="en-US" sz="2200" dirty="0" smtClean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 smtClean="0">
                <a:solidFill>
                  <a:srgbClr val="FFFFFF"/>
                </a:solidFill>
              </a:rPr>
              <a:t>Filtering based on their criteria</a:t>
            </a:r>
          </a:p>
          <a:p>
            <a:pPr>
              <a:lnSpc>
                <a:spcPct val="110000"/>
              </a:lnSpc>
            </a:pPr>
            <a:endParaRPr lang="en-US" sz="2200" dirty="0" smtClean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 smtClean="0">
                <a:solidFill>
                  <a:srgbClr val="FFFFFF"/>
                </a:solidFill>
              </a:rPr>
              <a:t>Connecting with other parents within the community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39" r="9944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4204" y="1600200"/>
            <a:ext cx="3804529" cy="277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06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Day care centres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2200" dirty="0" smtClean="0"/>
              <a:t>Maintaining trust with the parents and caregivers</a:t>
            </a:r>
          </a:p>
          <a:p>
            <a:pPr marL="342900" lvl="1" indent="-342900">
              <a:buFont typeface="Arial"/>
              <a:buChar char="•"/>
            </a:pPr>
            <a:endParaRPr lang="en-US" sz="2200" dirty="0" smtClean="0"/>
          </a:p>
          <a:p>
            <a:pPr marL="3429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 smtClean="0"/>
              <a:t>Connecting </a:t>
            </a:r>
            <a:r>
              <a:rPr lang="en-US" sz="2200" dirty="0"/>
              <a:t>with </a:t>
            </a:r>
            <a:r>
              <a:rPr lang="en-US" sz="2200" dirty="0" smtClean="0"/>
              <a:t>other day care centres for </a:t>
            </a:r>
            <a:r>
              <a:rPr lang="en-US" sz="2200" dirty="0"/>
              <a:t>networking and education </a:t>
            </a:r>
            <a:r>
              <a:rPr lang="en-US" sz="2200" dirty="0" smtClean="0"/>
              <a:t>opportunities</a:t>
            </a:r>
          </a:p>
          <a:p>
            <a:pPr marL="342900" lvl="1" indent="-342900">
              <a:lnSpc>
                <a:spcPct val="150000"/>
              </a:lnSpc>
              <a:buFont typeface="Arial"/>
              <a:buChar char="•"/>
            </a:pPr>
            <a:endParaRPr lang="en-US" sz="2200" dirty="0" smtClean="0"/>
          </a:p>
          <a:p>
            <a:pPr marL="3429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 smtClean="0"/>
              <a:t>Streamlining waitlist process to provide better service</a:t>
            </a:r>
            <a:endParaRPr lang="en-US" sz="2200" dirty="0"/>
          </a:p>
          <a:p>
            <a:pPr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5" b="98638" l="4553" r="9918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5800" y="1885198"/>
            <a:ext cx="4443869" cy="26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52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City of Toronto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429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 smtClean="0"/>
              <a:t>C</a:t>
            </a:r>
            <a:r>
              <a:rPr lang="en-US" sz="2200" dirty="0" smtClean="0">
                <a:solidFill>
                  <a:srgbClr val="FFFFFF"/>
                </a:solidFill>
              </a:rPr>
              <a:t>onsolidating various </a:t>
            </a:r>
            <a:r>
              <a:rPr lang="en-US" sz="2200" dirty="0">
                <a:solidFill>
                  <a:srgbClr val="FFFFFF"/>
                </a:solidFill>
              </a:rPr>
              <a:t>data sources to be more </a:t>
            </a:r>
            <a:r>
              <a:rPr lang="en-US" sz="2200" dirty="0" smtClean="0">
                <a:solidFill>
                  <a:srgbClr val="FFFFFF"/>
                </a:solidFill>
              </a:rPr>
              <a:t>manageable</a:t>
            </a:r>
            <a:endParaRPr lang="en-US" sz="2200" dirty="0"/>
          </a:p>
          <a:p>
            <a:pPr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83" y="1893583"/>
            <a:ext cx="3928545" cy="32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PROPOSAL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Toronto Cares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4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875" y="2661465"/>
            <a:ext cx="4101486" cy="2937809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6390998" y="2729015"/>
            <a:ext cx="2702327" cy="2404775"/>
          </a:xfrm>
          <a:prstGeom prst="cloudCallout">
            <a:avLst>
              <a:gd name="adj1" fmla="val -16333"/>
              <a:gd name="adj2" fmla="val 321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Toronto Cares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143000"/>
            <a:ext cx="9093324" cy="4983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An innovative, unique multi-platform solution for child care consisting of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1289" y="1958946"/>
            <a:ext cx="3926335" cy="39263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8628" y="5567182"/>
            <a:ext cx="2067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Mobile/Web App for Parents and caregivers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91560" y="5490986"/>
            <a:ext cx="370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Web based dashboard for Child care centres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94707" y="5338586"/>
            <a:ext cx="2067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conversion backend for city of Toronto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72278864"/>
              </p:ext>
            </p:extLst>
          </p:nvPr>
        </p:nvGraphicFramePr>
        <p:xfrm>
          <a:off x="5792787" y="3072033"/>
          <a:ext cx="3351213" cy="1637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Rectangle 11"/>
          <p:cNvSpPr/>
          <p:nvPr/>
        </p:nvSpPr>
        <p:spPr>
          <a:xfrm>
            <a:off x="210278" y="2716686"/>
            <a:ext cx="1454231" cy="24047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Sathu"/>
                <a:cs typeface="Sathu"/>
              </a:rPr>
              <a:t>Toronto Cares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14189" y="3504550"/>
            <a:ext cx="878855" cy="460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Bulletin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681616" y="3088897"/>
            <a:ext cx="3056248" cy="28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Awesome Day Care Dashboard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2681616" y="2904231"/>
            <a:ext cx="685578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200" dirty="0" smtClean="0">
                <a:solidFill>
                  <a:srgbClr val="FFFFFF"/>
                </a:solidFill>
              </a:rPr>
              <a:t>AD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14189" y="4086155"/>
            <a:ext cx="878855" cy="4601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Manage Waitlist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3414189" y="4601526"/>
            <a:ext cx="878855" cy="41468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Review Feedback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64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Mobile/Web App</a:t>
            </a:r>
            <a:endParaRPr lang="en-US" dirty="0"/>
          </a:p>
        </p:txBody>
      </p:sp>
      <p:pic>
        <p:nvPicPr>
          <p:cNvPr id="11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5384" r="5384"/>
          <a:stretch>
            <a:fillRect/>
          </a:stretch>
        </p:blipFill>
        <p:spPr>
          <a:xfrm>
            <a:off x="-567164" y="1127504"/>
            <a:ext cx="3792584" cy="4250258"/>
          </a:xfrm>
          <a:prstGeom prst="rect">
            <a:avLst/>
          </a:prstGeom>
        </p:spPr>
      </p:pic>
      <p:pic>
        <p:nvPicPr>
          <p:cNvPr id="12" name="Content Placeholder 5"/>
          <p:cNvPicPr>
            <a:picLocks noGrp="1"/>
          </p:cNvPicPr>
          <p:nvPr>
            <p:ph sz="half" idx="1"/>
          </p:nvPr>
        </p:nvPicPr>
        <p:blipFill>
          <a:blip r:embed="rId3"/>
          <a:srcRect l="5384" r="5384"/>
          <a:stretch>
            <a:fillRect/>
          </a:stretch>
        </p:blipFill>
        <p:spPr>
          <a:xfrm>
            <a:off x="2676600" y="1127504"/>
            <a:ext cx="3790800" cy="4251600"/>
          </a:xfrm>
          <a:prstGeom prst="rect">
            <a:avLst/>
          </a:prstGeom>
        </p:spPr>
      </p:pic>
      <p:pic>
        <p:nvPicPr>
          <p:cNvPr id="13" name="Content Placeholder 5"/>
          <p:cNvPicPr>
            <a:picLocks noGrp="1"/>
          </p:cNvPicPr>
          <p:nvPr>
            <p:ph sz="half" idx="1"/>
          </p:nvPr>
        </p:nvPicPr>
        <p:blipFill>
          <a:blip r:embed="rId3"/>
          <a:srcRect l="5384" r="5384"/>
          <a:stretch>
            <a:fillRect/>
          </a:stretch>
        </p:blipFill>
        <p:spPr>
          <a:xfrm>
            <a:off x="5918580" y="1127504"/>
            <a:ext cx="3790800" cy="425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1208" y="1019052"/>
            <a:ext cx="191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Proximity Search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59290" y="1019052"/>
            <a:ext cx="322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Easy filtering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18580" y="1019052"/>
            <a:ext cx="322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Real parent reviews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96423" y="5051272"/>
            <a:ext cx="28476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dirty="0">
                <a:solidFill>
                  <a:srgbClr val="FFFFFF"/>
                </a:solidFill>
              </a:rPr>
              <a:t>Provides ratings and comments on care </a:t>
            </a:r>
            <a:r>
              <a:rPr lang="en-US" dirty="0" smtClean="0">
                <a:solidFill>
                  <a:srgbClr val="FFFFFF"/>
                </a:solidFill>
              </a:rPr>
              <a:t>centres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>
                <a:solidFill>
                  <a:srgbClr val="FFFFFF"/>
                </a:solidFill>
              </a:rPr>
              <a:t>Facilitates connections between parents within communities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25419" y="5176652"/>
            <a:ext cx="284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>
                <a:solidFill>
                  <a:srgbClr val="FFFFFF"/>
                </a:solidFill>
              </a:rPr>
              <a:t>Filter by age groups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dirty="0" smtClean="0">
                <a:solidFill>
                  <a:srgbClr val="FFFFFF"/>
                </a:solidFill>
              </a:rPr>
              <a:t>Filter by cost $$$</a:t>
            </a:r>
            <a:endParaRPr lang="en-US" dirty="0" smtClean="0"/>
          </a:p>
          <a:p>
            <a:pPr marL="285750" indent="-285750">
              <a:buFont typeface="Wingdings" charset="2"/>
              <a:buChar char="ü"/>
            </a:pPr>
            <a:r>
              <a:rPr lang="en-US" dirty="0" smtClean="0">
                <a:solidFill>
                  <a:srgbClr val="FFFFFF"/>
                </a:solidFill>
              </a:rPr>
              <a:t>Filter by availability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5237912"/>
            <a:ext cx="284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>
                <a:solidFill>
                  <a:srgbClr val="FFFFFF"/>
                </a:solidFill>
              </a:rPr>
              <a:t>Find day care centres near my home or work place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>
                <a:solidFill>
                  <a:srgbClr val="FFFFFF"/>
                </a:solidFill>
              </a:rPr>
              <a:t> Easy to use UI</a:t>
            </a:r>
          </a:p>
        </p:txBody>
      </p:sp>
      <p:sp>
        <p:nvSpPr>
          <p:cNvPr id="63" name="Oval Callout 62"/>
          <p:cNvSpPr/>
          <p:nvPr/>
        </p:nvSpPr>
        <p:spPr>
          <a:xfrm>
            <a:off x="3631210" y="6376981"/>
            <a:ext cx="599704" cy="325222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5/8</a:t>
            </a:r>
            <a:endParaRPr lang="en-US" sz="1000" dirty="0">
              <a:solidFill>
                <a:schemeClr val="bg1"/>
              </a:solidFill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510015" y="1891706"/>
            <a:ext cx="1697634" cy="2620170"/>
            <a:chOff x="510015" y="1891706"/>
            <a:chExt cx="1697634" cy="2620170"/>
          </a:xfrm>
        </p:grpSpPr>
        <p:sp>
          <p:nvSpPr>
            <p:cNvPr id="21" name="TextBox 20"/>
            <p:cNvSpPr txBox="1"/>
            <p:nvPr/>
          </p:nvSpPr>
          <p:spPr>
            <a:xfrm>
              <a:off x="510015" y="1891706"/>
              <a:ext cx="1636881" cy="2308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numCol="1" rtlCol="0">
              <a:spAutoFit/>
            </a:bodyPr>
            <a:lstStyle/>
            <a:p>
              <a:r>
                <a:rPr lang="en-US" sz="900" dirty="0" smtClean="0">
                  <a:solidFill>
                    <a:srgbClr val="FFFFFF"/>
                  </a:solidFill>
                </a:rPr>
                <a:t>Location: 101 College Street</a:t>
              </a:r>
              <a:endParaRPr lang="en-US" sz="900" dirty="0">
                <a:solidFill>
                  <a:srgbClr val="FFFFFF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0015" y="2297089"/>
              <a:ext cx="1625389" cy="553997"/>
            </a:xfrm>
            <a:prstGeom prst="rect">
              <a:avLst/>
            </a:prstGeom>
            <a:noFill/>
            <a:ln>
              <a:solidFill>
                <a:schemeClr val="tx1">
                  <a:alpha val="48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Hydrokids-Opg</a:t>
              </a:r>
            </a:p>
            <a:p>
              <a:r>
                <a:rPr lang="en-US" sz="1000" dirty="0" smtClean="0"/>
                <a:t>700 University Avenue</a:t>
              </a:r>
            </a:p>
            <a:p>
              <a:endParaRPr 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0015" y="2053955"/>
              <a:ext cx="16253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Filter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0015" y="2847427"/>
              <a:ext cx="1625389" cy="553997"/>
            </a:xfrm>
            <a:prstGeom prst="rect">
              <a:avLst/>
            </a:prstGeom>
            <a:noFill/>
            <a:ln>
              <a:solidFill>
                <a:schemeClr val="tx1">
                  <a:alpha val="48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Orde Day Care Centre</a:t>
              </a:r>
            </a:p>
            <a:p>
              <a:r>
                <a:rPr lang="en-US" sz="1000" dirty="0" smtClean="0"/>
                <a:t>18 Orde Street</a:t>
              </a:r>
            </a:p>
            <a:p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0015" y="3402078"/>
              <a:ext cx="1625389" cy="553997"/>
            </a:xfrm>
            <a:prstGeom prst="rect">
              <a:avLst/>
            </a:prstGeom>
            <a:noFill/>
            <a:ln>
              <a:solidFill>
                <a:schemeClr val="tx1">
                  <a:alpha val="48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YMCA Child Development</a:t>
              </a:r>
            </a:p>
            <a:p>
              <a:r>
                <a:rPr lang="en-US" sz="1000" dirty="0" smtClean="0"/>
                <a:t>15 Breadalbane Street</a:t>
              </a:r>
            </a:p>
            <a:p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0016" y="3955351"/>
              <a:ext cx="1624334" cy="553997"/>
            </a:xfrm>
            <a:prstGeom prst="rect">
              <a:avLst/>
            </a:prstGeom>
            <a:noFill/>
            <a:ln>
              <a:solidFill>
                <a:schemeClr val="tx1">
                  <a:alpha val="48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Queen’s Park Child Care</a:t>
              </a:r>
            </a:p>
            <a:p>
              <a:r>
                <a:rPr lang="en-US" sz="1000" dirty="0" smtClean="0"/>
                <a:t>900 Bay Street</a:t>
              </a:r>
            </a:p>
            <a:p>
              <a:endParaRPr lang="en-US" sz="1000" dirty="0"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592174" y="2655382"/>
              <a:ext cx="505985" cy="112680"/>
              <a:chOff x="968369" y="2924363"/>
              <a:chExt cx="433462" cy="101277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968369" y="2924363"/>
                <a:ext cx="142179" cy="101277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I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115047" y="2924363"/>
                <a:ext cx="142179" cy="101277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rgbClr val="000000"/>
                    </a:solidFill>
                  </a:rPr>
                  <a:t>T</a:t>
                </a: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259652" y="2924363"/>
                <a:ext cx="142179" cy="10127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P</a:t>
                </a:r>
                <a:endParaRPr lang="en-US" sz="1000" dirty="0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592174" y="4342148"/>
              <a:ext cx="505985" cy="112680"/>
              <a:chOff x="968369" y="4277305"/>
              <a:chExt cx="433462" cy="101277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968369" y="4277305"/>
                <a:ext cx="142179" cy="101277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I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115047" y="4277305"/>
                <a:ext cx="142179" cy="101277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rgbClr val="000000"/>
                    </a:solidFill>
                  </a:rPr>
                  <a:t>T</a:t>
                </a: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59652" y="4277305"/>
                <a:ext cx="142179" cy="10127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P</a:t>
                </a:r>
                <a:endParaRPr lang="en-US" sz="1000" dirty="0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592175" y="3249241"/>
              <a:ext cx="505985" cy="112150"/>
              <a:chOff x="968370" y="3385067"/>
              <a:chExt cx="433462" cy="1008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68370" y="3385067"/>
                <a:ext cx="141793" cy="1008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rgbClr val="000000"/>
                    </a:solidFill>
                  </a:rPr>
                  <a:t>P</a:t>
                </a: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110163" y="3385067"/>
                <a:ext cx="141793" cy="10080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rgbClr val="000000"/>
                    </a:solidFill>
                  </a:rPr>
                  <a:t>K</a:t>
                </a: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60039" y="3385067"/>
                <a:ext cx="141793" cy="100800"/>
              </a:xfrm>
              <a:prstGeom prst="rect">
                <a:avLst/>
              </a:prstGeom>
              <a:solidFill>
                <a:srgbClr val="008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000000"/>
                    </a:solidFill>
                  </a:rPr>
                  <a:t>S</a:t>
                </a: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592175" y="3779704"/>
              <a:ext cx="504279" cy="112150"/>
              <a:chOff x="968370" y="3840711"/>
              <a:chExt cx="432000" cy="1008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68370" y="3840711"/>
                <a:ext cx="84611" cy="1008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I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055658" y="3840711"/>
                <a:ext cx="84611" cy="100800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rgbClr val="000000"/>
                    </a:solidFill>
                  </a:rPr>
                  <a:t>T</a:t>
                </a: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141714" y="3840711"/>
                <a:ext cx="84611" cy="1008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rgbClr val="000000"/>
                    </a:solidFill>
                  </a:rPr>
                  <a:t>P</a:t>
                </a: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26325" y="3840711"/>
                <a:ext cx="84611" cy="10080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rgbClr val="000000"/>
                    </a:solidFill>
                  </a:rPr>
                  <a:t>K</a:t>
                </a: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315759" y="3840711"/>
                <a:ext cx="84611" cy="100800"/>
              </a:xfrm>
              <a:prstGeom prst="rect">
                <a:avLst/>
              </a:prstGeom>
              <a:solidFill>
                <a:srgbClr val="008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rgbClr val="000000"/>
                    </a:solidFill>
                  </a:rPr>
                  <a:t>S</a:t>
                </a: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798484" y="2305674"/>
              <a:ext cx="389851" cy="553056"/>
              <a:chOff x="2001778" y="2610045"/>
              <a:chExt cx="333973" cy="497087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2052578" y="2610045"/>
                <a:ext cx="202742" cy="193641"/>
                <a:chOff x="2052578" y="2610045"/>
                <a:chExt cx="202742" cy="193641"/>
              </a:xfrm>
            </p:grpSpPr>
            <p:sp>
              <p:nvSpPr>
                <p:cNvPr id="30" name="5-Point Star 29"/>
                <p:cNvSpPr/>
                <p:nvPr/>
              </p:nvSpPr>
              <p:spPr>
                <a:xfrm>
                  <a:off x="2088867" y="2619696"/>
                  <a:ext cx="145735" cy="146469"/>
                </a:xfrm>
                <a:prstGeom prst="star5">
                  <a:avLst/>
                </a:prstGeom>
                <a:solidFill>
                  <a:srgbClr val="800000"/>
                </a:solidFill>
                <a:ln>
                  <a:solidFill>
                    <a:srgbClr val="8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052578" y="2610045"/>
                  <a:ext cx="202742" cy="1936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smtClean="0">
                      <a:solidFill>
                        <a:schemeClr val="bg2"/>
                      </a:solidFill>
                    </a:rPr>
                    <a:t>5</a:t>
                  </a:r>
                  <a:endParaRPr lang="en-US" sz="800" dirty="0">
                    <a:solidFill>
                      <a:schemeClr val="bg2"/>
                    </a:solidFill>
                  </a:endParaRPr>
                </a:p>
              </p:txBody>
            </p:sp>
          </p:grpSp>
          <p:sp>
            <p:nvSpPr>
              <p:cNvPr id="56" name="Oval Callout 55"/>
              <p:cNvSpPr/>
              <p:nvPr/>
            </p:nvSpPr>
            <p:spPr>
              <a:xfrm>
                <a:off x="2088866" y="2794712"/>
                <a:ext cx="138523" cy="129652"/>
              </a:xfrm>
              <a:prstGeom prst="wedgeEllipseCallou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2001778" y="2878912"/>
                <a:ext cx="333973" cy="228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$$$</a:t>
                </a:r>
                <a:endParaRPr lang="en-US" sz="1000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012208" y="2763730"/>
                <a:ext cx="281232" cy="193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5/8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1806436" y="2855294"/>
              <a:ext cx="389851" cy="553056"/>
              <a:chOff x="2008590" y="3069454"/>
              <a:chExt cx="333973" cy="497087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059390" y="3069454"/>
                <a:ext cx="202742" cy="193641"/>
                <a:chOff x="2052578" y="2610045"/>
                <a:chExt cx="202742" cy="193641"/>
              </a:xfrm>
            </p:grpSpPr>
            <p:sp>
              <p:nvSpPr>
                <p:cNvPr id="88" name="5-Point Star 87"/>
                <p:cNvSpPr/>
                <p:nvPr/>
              </p:nvSpPr>
              <p:spPr>
                <a:xfrm>
                  <a:off x="2088867" y="2619696"/>
                  <a:ext cx="145735" cy="146469"/>
                </a:xfrm>
                <a:prstGeom prst="star5">
                  <a:avLst/>
                </a:prstGeom>
                <a:solidFill>
                  <a:srgbClr val="800000"/>
                </a:solidFill>
                <a:ln>
                  <a:solidFill>
                    <a:srgbClr val="8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2052578" y="2610045"/>
                  <a:ext cx="202742" cy="1936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smtClean="0">
                      <a:solidFill>
                        <a:schemeClr val="bg2"/>
                      </a:solidFill>
                    </a:rPr>
                    <a:t>5</a:t>
                  </a:r>
                  <a:endParaRPr lang="en-US" sz="800" dirty="0">
                    <a:solidFill>
                      <a:schemeClr val="bg2"/>
                    </a:solidFill>
                  </a:endParaRPr>
                </a:p>
              </p:txBody>
            </p:sp>
          </p:grpSp>
          <p:sp>
            <p:nvSpPr>
              <p:cNvPr id="85" name="Oval Callout 84"/>
              <p:cNvSpPr/>
              <p:nvPr/>
            </p:nvSpPr>
            <p:spPr>
              <a:xfrm>
                <a:off x="2095678" y="3254121"/>
                <a:ext cx="138523" cy="129652"/>
              </a:xfrm>
              <a:prstGeom prst="wedgeEllipseCallou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2008590" y="3338321"/>
                <a:ext cx="333973" cy="228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$$$</a:t>
                </a:r>
                <a:endParaRPr lang="en-US" sz="1000" dirty="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019020" y="3223139"/>
                <a:ext cx="281232" cy="193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5/8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817798" y="3425104"/>
              <a:ext cx="389851" cy="553056"/>
              <a:chOff x="2018324" y="3543133"/>
              <a:chExt cx="333973" cy="497087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2069124" y="3543133"/>
                <a:ext cx="202742" cy="193641"/>
                <a:chOff x="2052578" y="2610045"/>
                <a:chExt cx="202742" cy="193641"/>
              </a:xfrm>
            </p:grpSpPr>
            <p:sp>
              <p:nvSpPr>
                <p:cNvPr id="95" name="5-Point Star 94"/>
                <p:cNvSpPr/>
                <p:nvPr/>
              </p:nvSpPr>
              <p:spPr>
                <a:xfrm>
                  <a:off x="2088867" y="2619696"/>
                  <a:ext cx="145735" cy="146469"/>
                </a:xfrm>
                <a:prstGeom prst="star5">
                  <a:avLst/>
                </a:prstGeom>
                <a:solidFill>
                  <a:srgbClr val="800000"/>
                </a:solidFill>
                <a:ln>
                  <a:solidFill>
                    <a:srgbClr val="8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2052578" y="2610045"/>
                  <a:ext cx="202742" cy="1936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smtClean="0">
                      <a:solidFill>
                        <a:schemeClr val="bg2"/>
                      </a:solidFill>
                    </a:rPr>
                    <a:t>5</a:t>
                  </a:r>
                  <a:endParaRPr lang="en-US" sz="800" dirty="0">
                    <a:solidFill>
                      <a:schemeClr val="bg2"/>
                    </a:solidFill>
                  </a:endParaRPr>
                </a:p>
              </p:txBody>
            </p:sp>
          </p:grpSp>
          <p:sp>
            <p:nvSpPr>
              <p:cNvPr id="92" name="Oval Callout 91"/>
              <p:cNvSpPr/>
              <p:nvPr/>
            </p:nvSpPr>
            <p:spPr>
              <a:xfrm>
                <a:off x="2105412" y="3727800"/>
                <a:ext cx="138523" cy="129652"/>
              </a:xfrm>
              <a:prstGeom prst="wedgeEllipseCallou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2018324" y="3812000"/>
                <a:ext cx="333973" cy="228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$$$</a:t>
                </a:r>
                <a:endParaRPr lang="en-US" sz="1000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2028754" y="3696818"/>
                <a:ext cx="281232" cy="193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5/8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1810659" y="3958820"/>
              <a:ext cx="389851" cy="553056"/>
              <a:chOff x="2012208" y="3985610"/>
              <a:chExt cx="333973" cy="497087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063008" y="3985610"/>
                <a:ext cx="202742" cy="193641"/>
                <a:chOff x="2052578" y="2610045"/>
                <a:chExt cx="202742" cy="193641"/>
              </a:xfrm>
            </p:grpSpPr>
            <p:sp>
              <p:nvSpPr>
                <p:cNvPr id="102" name="5-Point Star 101"/>
                <p:cNvSpPr/>
                <p:nvPr/>
              </p:nvSpPr>
              <p:spPr>
                <a:xfrm>
                  <a:off x="2088867" y="2619696"/>
                  <a:ext cx="145735" cy="146469"/>
                </a:xfrm>
                <a:prstGeom prst="star5">
                  <a:avLst/>
                </a:prstGeom>
                <a:solidFill>
                  <a:srgbClr val="800000"/>
                </a:solidFill>
                <a:ln>
                  <a:solidFill>
                    <a:srgbClr val="8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2052578" y="2610045"/>
                  <a:ext cx="202742" cy="1936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smtClean="0">
                      <a:solidFill>
                        <a:schemeClr val="bg2"/>
                      </a:solidFill>
                    </a:rPr>
                    <a:t>5</a:t>
                  </a:r>
                  <a:endParaRPr lang="en-US" sz="800" dirty="0">
                    <a:solidFill>
                      <a:schemeClr val="bg2"/>
                    </a:solidFill>
                  </a:endParaRPr>
                </a:p>
              </p:txBody>
            </p:sp>
          </p:grpSp>
          <p:sp>
            <p:nvSpPr>
              <p:cNvPr id="99" name="Oval Callout 98"/>
              <p:cNvSpPr/>
              <p:nvPr/>
            </p:nvSpPr>
            <p:spPr>
              <a:xfrm>
                <a:off x="2099296" y="4170277"/>
                <a:ext cx="138523" cy="129652"/>
              </a:xfrm>
              <a:prstGeom prst="wedgeEllipseCallou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2012208" y="4254477"/>
                <a:ext cx="333973" cy="228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$$$</a:t>
                </a:r>
                <a:endParaRPr lang="en-US" sz="1000" dirty="0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2022638" y="4139295"/>
                <a:ext cx="281232" cy="193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</a:rPr>
                  <a:t>5/8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6" name="TextBox 115"/>
          <p:cNvSpPr txBox="1"/>
          <p:nvPr/>
        </p:nvSpPr>
        <p:spPr>
          <a:xfrm>
            <a:off x="3743242" y="1891706"/>
            <a:ext cx="1636881" cy="230832"/>
          </a:xfrm>
          <a:prstGeom prst="rect">
            <a:avLst/>
          </a:prstGeom>
          <a:solidFill>
            <a:schemeClr val="accent1"/>
          </a:solidFill>
        </p:spPr>
        <p:txBody>
          <a:bodyPr wrap="square" numCol="1" rtlCol="0">
            <a:spAutoFit/>
          </a:bodyPr>
          <a:lstStyle/>
          <a:p>
            <a:r>
              <a:rPr lang="en-US" sz="900" dirty="0" smtClean="0">
                <a:solidFill>
                  <a:srgbClr val="FFFFFF"/>
                </a:solidFill>
              </a:rPr>
              <a:t>Location: 101 College Street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743242" y="2297089"/>
            <a:ext cx="1625389" cy="553997"/>
          </a:xfrm>
          <a:prstGeom prst="rect">
            <a:avLst/>
          </a:prstGeom>
          <a:noFill/>
          <a:ln>
            <a:solidFill>
              <a:schemeClr val="tx1">
                <a:alpha val="48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Hydrokids-Opg</a:t>
            </a:r>
          </a:p>
          <a:p>
            <a:r>
              <a:rPr lang="en-US" sz="1000" dirty="0" smtClean="0"/>
              <a:t>700 University Avenue</a:t>
            </a:r>
          </a:p>
          <a:p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3743242" y="2053955"/>
            <a:ext cx="16253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Filter</a:t>
            </a:r>
            <a:endParaRPr lang="en-US" sz="1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3743243" y="2858070"/>
            <a:ext cx="1624334" cy="553997"/>
          </a:xfrm>
          <a:prstGeom prst="rect">
            <a:avLst/>
          </a:prstGeom>
          <a:noFill/>
          <a:ln>
            <a:solidFill>
              <a:schemeClr val="tx1">
                <a:alpha val="48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Queen’s Park Child Care</a:t>
            </a:r>
          </a:p>
          <a:p>
            <a:r>
              <a:rPr lang="en-US" sz="1000" dirty="0" smtClean="0"/>
              <a:t>900 Bay Street</a:t>
            </a:r>
          </a:p>
          <a:p>
            <a:endParaRPr lang="en-US" sz="1000" dirty="0"/>
          </a:p>
        </p:txBody>
      </p:sp>
      <p:grpSp>
        <p:nvGrpSpPr>
          <p:cNvPr id="122" name="Group 121"/>
          <p:cNvGrpSpPr/>
          <p:nvPr/>
        </p:nvGrpSpPr>
        <p:grpSpPr>
          <a:xfrm>
            <a:off x="3825401" y="2655382"/>
            <a:ext cx="505985" cy="112680"/>
            <a:chOff x="968369" y="2924363"/>
            <a:chExt cx="433462" cy="101277"/>
          </a:xfrm>
        </p:grpSpPr>
        <p:sp>
          <p:nvSpPr>
            <p:cNvPr id="165" name="Rectangle 164"/>
            <p:cNvSpPr/>
            <p:nvPr/>
          </p:nvSpPr>
          <p:spPr>
            <a:xfrm>
              <a:off x="968369" y="2924363"/>
              <a:ext cx="142179" cy="101277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I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115047" y="2924363"/>
              <a:ext cx="142179" cy="101277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T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259652" y="2924363"/>
              <a:ext cx="142179" cy="1012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P</a:t>
              </a:r>
              <a:endParaRPr lang="en-US" sz="1000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825401" y="3244867"/>
            <a:ext cx="505985" cy="112680"/>
            <a:chOff x="968369" y="4277305"/>
            <a:chExt cx="433462" cy="101277"/>
          </a:xfrm>
        </p:grpSpPr>
        <p:sp>
          <p:nvSpPr>
            <p:cNvPr id="162" name="Rectangle 161"/>
            <p:cNvSpPr/>
            <p:nvPr/>
          </p:nvSpPr>
          <p:spPr>
            <a:xfrm>
              <a:off x="968369" y="4277305"/>
              <a:ext cx="142179" cy="101277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I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115047" y="4277305"/>
              <a:ext cx="142179" cy="101277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T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259652" y="4277305"/>
              <a:ext cx="142179" cy="1012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P</a:t>
              </a:r>
              <a:endParaRPr lang="en-US" sz="1000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031711" y="2305674"/>
            <a:ext cx="389851" cy="553056"/>
            <a:chOff x="2001778" y="2610045"/>
            <a:chExt cx="333973" cy="497087"/>
          </a:xfrm>
        </p:grpSpPr>
        <p:grpSp>
          <p:nvGrpSpPr>
            <p:cNvPr id="148" name="Group 147"/>
            <p:cNvGrpSpPr/>
            <p:nvPr/>
          </p:nvGrpSpPr>
          <p:grpSpPr>
            <a:xfrm>
              <a:off x="2052578" y="2610045"/>
              <a:ext cx="202742" cy="193641"/>
              <a:chOff x="2052578" y="2610045"/>
              <a:chExt cx="202742" cy="193641"/>
            </a:xfrm>
          </p:grpSpPr>
          <p:sp>
            <p:nvSpPr>
              <p:cNvPr id="152" name="5-Point Star 151"/>
              <p:cNvSpPr/>
              <p:nvPr/>
            </p:nvSpPr>
            <p:spPr>
              <a:xfrm>
                <a:off x="2088867" y="2619696"/>
                <a:ext cx="145735" cy="146469"/>
              </a:xfrm>
              <a:prstGeom prst="star5">
                <a:avLst/>
              </a:prstGeom>
              <a:solidFill>
                <a:srgbClr val="800000"/>
              </a:solidFill>
              <a:ln>
                <a:solidFill>
                  <a:srgbClr val="8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2052578" y="2610045"/>
                <a:ext cx="202742" cy="193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2"/>
                    </a:solidFill>
                  </a:rPr>
                  <a:t>5</a:t>
                </a:r>
                <a:endParaRPr lang="en-US" sz="800" dirty="0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149" name="Oval Callout 148"/>
            <p:cNvSpPr/>
            <p:nvPr/>
          </p:nvSpPr>
          <p:spPr>
            <a:xfrm>
              <a:off x="2088866" y="2794712"/>
              <a:ext cx="138523" cy="129652"/>
            </a:xfrm>
            <a:prstGeom prst="wedgeEllipseCallou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001778" y="2878912"/>
              <a:ext cx="333973" cy="228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$$$</a:t>
              </a:r>
              <a:endParaRPr lang="en-US" sz="10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2012208" y="2763730"/>
              <a:ext cx="281232" cy="193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bg1"/>
                  </a:solidFill>
                </a:rPr>
                <a:t>5/8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5043886" y="2861539"/>
            <a:ext cx="389851" cy="553056"/>
            <a:chOff x="2012208" y="3985610"/>
            <a:chExt cx="333973" cy="497087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63008" y="3985610"/>
              <a:ext cx="202742" cy="193641"/>
              <a:chOff x="2052578" y="2610045"/>
              <a:chExt cx="202742" cy="193641"/>
            </a:xfrm>
          </p:grpSpPr>
          <p:sp>
            <p:nvSpPr>
              <p:cNvPr id="134" name="5-Point Star 133"/>
              <p:cNvSpPr/>
              <p:nvPr/>
            </p:nvSpPr>
            <p:spPr>
              <a:xfrm>
                <a:off x="2088867" y="2619696"/>
                <a:ext cx="145735" cy="146469"/>
              </a:xfrm>
              <a:prstGeom prst="star5">
                <a:avLst/>
              </a:prstGeom>
              <a:solidFill>
                <a:srgbClr val="800000"/>
              </a:solidFill>
              <a:ln>
                <a:solidFill>
                  <a:srgbClr val="8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2052578" y="2610045"/>
                <a:ext cx="202742" cy="193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2"/>
                    </a:solidFill>
                  </a:rPr>
                  <a:t>5</a:t>
                </a:r>
                <a:endParaRPr lang="en-US" sz="800" dirty="0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131" name="Oval Callout 130"/>
            <p:cNvSpPr/>
            <p:nvPr/>
          </p:nvSpPr>
          <p:spPr>
            <a:xfrm>
              <a:off x="2099296" y="4170277"/>
              <a:ext cx="138523" cy="129652"/>
            </a:xfrm>
            <a:prstGeom prst="wedgeEllipseCallou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012208" y="4254477"/>
              <a:ext cx="333973" cy="228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$$$</a:t>
              </a:r>
              <a:endParaRPr lang="en-US" sz="1000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022638" y="4139295"/>
              <a:ext cx="281232" cy="193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bg1"/>
                  </a:solidFill>
                </a:rPr>
                <a:t>5/8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3631210" y="5545129"/>
            <a:ext cx="1396942" cy="214536"/>
            <a:chOff x="381208" y="6415240"/>
            <a:chExt cx="1396942" cy="214536"/>
          </a:xfrm>
        </p:grpSpPr>
        <p:sp>
          <p:nvSpPr>
            <p:cNvPr id="169" name="Rectangle 168"/>
            <p:cNvSpPr/>
            <p:nvPr/>
          </p:nvSpPr>
          <p:spPr>
            <a:xfrm>
              <a:off x="381208" y="6415240"/>
              <a:ext cx="273603" cy="214536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I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663469" y="6415240"/>
              <a:ext cx="273603" cy="214536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rgbClr val="000000"/>
                  </a:solidFill>
                </a:rPr>
                <a:t>T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41743" y="6415240"/>
              <a:ext cx="273603" cy="2145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rgbClr val="000000"/>
                  </a:solidFill>
                </a:rPr>
                <a:t>P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215346" y="6415240"/>
              <a:ext cx="273603" cy="214536"/>
            </a:xfrm>
            <a:prstGeom prst="rect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rgbClr val="000000"/>
                  </a:solidFill>
                </a:rPr>
                <a:t>K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1504547" y="6415240"/>
              <a:ext cx="273603" cy="214536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174" name="TextBox 173"/>
          <p:cNvSpPr txBox="1"/>
          <p:nvPr/>
        </p:nvSpPr>
        <p:spPr>
          <a:xfrm>
            <a:off x="7002722" y="1894515"/>
            <a:ext cx="1630800" cy="230832"/>
          </a:xfrm>
          <a:prstGeom prst="rect">
            <a:avLst/>
          </a:prstGeom>
          <a:solidFill>
            <a:schemeClr val="accent1"/>
          </a:solidFill>
        </p:spPr>
        <p:txBody>
          <a:bodyPr wrap="square" numCol="1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Hydrokids-Opg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7002722" y="2127292"/>
            <a:ext cx="1625389" cy="400110"/>
          </a:xfrm>
          <a:prstGeom prst="rect">
            <a:avLst/>
          </a:prstGeom>
          <a:noFill/>
          <a:ln>
            <a:solidFill>
              <a:schemeClr val="tx1">
                <a:alpha val="48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700 University Avenue</a:t>
            </a:r>
          </a:p>
          <a:p>
            <a:endParaRPr lang="en-US" sz="1000" dirty="0"/>
          </a:p>
        </p:txBody>
      </p:sp>
      <p:graphicFrame>
        <p:nvGraphicFramePr>
          <p:cNvPr id="189" name="Table 1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54623"/>
              </p:ext>
            </p:extLst>
          </p:nvPr>
        </p:nvGraphicFramePr>
        <p:xfrm>
          <a:off x="7009200" y="2477985"/>
          <a:ext cx="1607911" cy="110353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598188"/>
                <a:gridCol w="548870"/>
                <a:gridCol w="460853"/>
              </a:tblGrid>
              <a:tr h="256084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Age Group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Capacity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Rating</a:t>
                      </a:r>
                      <a:endParaRPr lang="en-US" sz="800" dirty="0"/>
                    </a:p>
                  </a:txBody>
                  <a:tcPr/>
                </a:tc>
              </a:tr>
              <a:tr h="256084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Infant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4.21/5</a:t>
                      </a:r>
                      <a:endParaRPr lang="en-US" sz="800" dirty="0"/>
                    </a:p>
                  </a:txBody>
                  <a:tcPr/>
                </a:tc>
              </a:tr>
              <a:tr h="256084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Toddler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4.40/5</a:t>
                      </a:r>
                      <a:endParaRPr lang="en-US" sz="800" dirty="0"/>
                    </a:p>
                  </a:txBody>
                  <a:tcPr/>
                </a:tc>
              </a:tr>
              <a:tr h="256084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Preschool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4.39/5</a:t>
                      </a:r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0" name="TextBox 189"/>
          <p:cNvSpPr txBox="1"/>
          <p:nvPr/>
        </p:nvSpPr>
        <p:spPr>
          <a:xfrm>
            <a:off x="7002722" y="3598803"/>
            <a:ext cx="1608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Jane Smith:</a:t>
            </a:r>
            <a:r>
              <a:rPr lang="en-US" sz="900" dirty="0" smtClean="0"/>
              <a:t> Best child care.</a:t>
            </a:r>
          </a:p>
          <a:p>
            <a:r>
              <a:rPr lang="en-US" sz="900" dirty="0" smtClean="0"/>
              <a:t>Contact @Jane</a:t>
            </a:r>
          </a:p>
          <a:p>
            <a:endParaRPr lang="en-US" sz="900" dirty="0" smtClean="0"/>
          </a:p>
          <a:p>
            <a:r>
              <a:rPr lang="en-US" sz="900" b="1" dirty="0" smtClean="0"/>
              <a:t>Mommyof2:</a:t>
            </a:r>
            <a:r>
              <a:rPr lang="en-US" sz="900" dirty="0" smtClean="0"/>
              <a:t> I like their music activities.</a:t>
            </a:r>
          </a:p>
          <a:p>
            <a:r>
              <a:rPr lang="en-US" sz="900" dirty="0" smtClean="0"/>
              <a:t>Contact @Mommyof2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50920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951</Words>
  <Application>Microsoft Macintosh PowerPoint</Application>
  <PresentationFormat>On-screen Show (4:3)</PresentationFormat>
  <Paragraphs>203</Paragraphs>
  <Slides>29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Connected Communities</vt:lpstr>
      <vt:lpstr>Child care in toronto</vt:lpstr>
      <vt:lpstr>For Parents and Caregivers</vt:lpstr>
      <vt:lpstr>For Day care centres</vt:lpstr>
      <vt:lpstr>City of Toronto</vt:lpstr>
      <vt:lpstr>Our PROPOSAL</vt:lpstr>
      <vt:lpstr>Toronto Cares</vt:lpstr>
      <vt:lpstr>Mobile/Web App</vt:lpstr>
      <vt:lpstr>Dashboard</vt:lpstr>
      <vt:lpstr>Backend System Processing</vt:lpstr>
      <vt:lpstr>Technology Stack</vt:lpstr>
      <vt:lpstr>Value proposition</vt:lpstr>
      <vt:lpstr>Toronto Cares – A unique digital platform</vt:lpstr>
      <vt:lpstr>THANK YOU!</vt:lpstr>
      <vt:lpstr>BACKUP SLIDES</vt:lpstr>
      <vt:lpstr>Did we achieve the challenge and goal?</vt:lpstr>
      <vt:lpstr>Mobile Solution for parents and guardians achieves Goal#1</vt:lpstr>
      <vt:lpstr>Dashboard Solution for Day care centres achieves Goal#2</vt:lpstr>
      <vt:lpstr>What is the real problem for day care?</vt:lpstr>
      <vt:lpstr>Child care in Toronto</vt:lpstr>
      <vt:lpstr>www.toronto.ca</vt:lpstr>
      <vt:lpstr>www.toronto.ca</vt:lpstr>
      <vt:lpstr>www.toronto.ca</vt:lpstr>
      <vt:lpstr>www.toronto.ca</vt:lpstr>
      <vt:lpstr>www.toronto.ca</vt:lpstr>
      <vt:lpstr>www.toronto.ca</vt:lpstr>
      <vt:lpstr>www.toronto.ca</vt:lpstr>
      <vt:lpstr>www.toronto.ca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Royston Sequeira</dc:creator>
  <cp:lastModifiedBy>Royston Sequeira</cp:lastModifiedBy>
  <cp:revision>74</cp:revision>
  <dcterms:created xsi:type="dcterms:W3CDTF">2018-09-22T16:54:12Z</dcterms:created>
  <dcterms:modified xsi:type="dcterms:W3CDTF">2018-09-23T14:54:19Z</dcterms:modified>
</cp:coreProperties>
</file>